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gif" ContentType="image/gif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61" r:id="rId3"/>
    <p:sldId id="284" r:id="rId4"/>
    <p:sldId id="263" r:id="rId5"/>
    <p:sldId id="264" r:id="rId6"/>
    <p:sldId id="286" r:id="rId7"/>
    <p:sldId id="274" r:id="rId8"/>
    <p:sldId id="273" r:id="rId9"/>
    <p:sldId id="276" r:id="rId10"/>
    <p:sldId id="289" r:id="rId11"/>
    <p:sldId id="290" r:id="rId12"/>
    <p:sldId id="279" r:id="rId13"/>
    <p:sldId id="287" r:id="rId14"/>
    <p:sldId id="288" r:id="rId15"/>
    <p:sldId id="291" r:id="rId16"/>
    <p:sldId id="283" r:id="rId17"/>
    <p:sldId id="270" r:id="rId18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474B78"/>
    <a:srgbClr val="080808"/>
    <a:srgbClr val="700000"/>
    <a:srgbClr val="7175AB"/>
    <a:srgbClr val="000000"/>
    <a:srgbClr val="F5F5F5"/>
    <a:srgbClr val="EAEAEA"/>
    <a:srgbClr val="E2E2E2"/>
    <a:srgbClr val="F9FBD9"/>
    <a:srgbClr val="96969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54" autoAdjust="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image" Target="../media/image14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image" Target="../media/image14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86E4CE-F142-43E8-9839-23E06E773F5B}" type="doc">
      <dgm:prSet loTypeId="urn:microsoft.com/office/officeart/2005/8/layout/vList4#1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18391F5F-BBDA-4256-BFA2-6ADC7F21AF68}">
      <dgm:prSet phldrT="[Текст]" custT="1"/>
      <dgm:spPr/>
      <dgm:t>
        <a:bodyPr/>
        <a:lstStyle/>
        <a:p>
          <a:r>
            <a:rPr lang="uk-UA" sz="3000" b="1" dirty="0" smtClean="0">
              <a:latin typeface="+mn-lt"/>
              <a:cs typeface="Arial" panose="020B0604020202020204" pitchFamily="34" charset="0"/>
            </a:rPr>
            <a:t>провали ринку</a:t>
          </a:r>
          <a:endParaRPr lang="ru-RU" sz="3000" b="1" dirty="0">
            <a:latin typeface="+mn-lt"/>
            <a:cs typeface="Arial" panose="020B0604020202020204" pitchFamily="34" charset="0"/>
          </a:endParaRPr>
        </a:p>
      </dgm:t>
    </dgm:pt>
    <dgm:pt modelId="{DE3FBCB3-95BF-46FB-BF7B-416B62CFA3B8}" type="parTrans" cxnId="{987F9EA4-3AAA-4206-A6B0-7CC1C79F689C}">
      <dgm:prSet/>
      <dgm:spPr/>
      <dgm:t>
        <a:bodyPr/>
        <a:lstStyle/>
        <a:p>
          <a:endParaRPr lang="ru-RU">
            <a:latin typeface="+mn-lt"/>
            <a:cs typeface="Arial" panose="020B0604020202020204" pitchFamily="34" charset="0"/>
          </a:endParaRPr>
        </a:p>
      </dgm:t>
    </dgm:pt>
    <dgm:pt modelId="{EC8A6975-326F-4F32-987D-9DF980818579}" type="sibTrans" cxnId="{987F9EA4-3AAA-4206-A6B0-7CC1C79F689C}">
      <dgm:prSet/>
      <dgm:spPr/>
      <dgm:t>
        <a:bodyPr/>
        <a:lstStyle/>
        <a:p>
          <a:endParaRPr lang="ru-RU">
            <a:latin typeface="+mn-lt"/>
            <a:cs typeface="Arial" panose="020B0604020202020204" pitchFamily="34" charset="0"/>
          </a:endParaRPr>
        </a:p>
      </dgm:t>
    </dgm:pt>
    <dgm:pt modelId="{796FEE0F-FC49-47F6-BC66-CAE5899FF227}">
      <dgm:prSet phldrT="[Текст]" custT="1"/>
      <dgm:spPr/>
      <dgm:t>
        <a:bodyPr/>
        <a:lstStyle/>
        <a:p>
          <a:r>
            <a:rPr lang="uk-UA" sz="3000" b="1" dirty="0" smtClean="0">
              <a:latin typeface="+mn-lt"/>
              <a:cs typeface="Arial" panose="020B0604020202020204" pitchFamily="34" charset="0"/>
            </a:rPr>
            <a:t>неспроможність суто конкуренції забезпечити пропорційність розвитку</a:t>
          </a:r>
          <a:endParaRPr lang="ru-RU" sz="3000" b="1" dirty="0">
            <a:latin typeface="+mn-lt"/>
            <a:cs typeface="Arial" panose="020B0604020202020204" pitchFamily="34" charset="0"/>
          </a:endParaRPr>
        </a:p>
      </dgm:t>
    </dgm:pt>
    <dgm:pt modelId="{78A90692-FF29-468B-B614-C2D83F2844E4}" type="parTrans" cxnId="{8B502E1A-64ED-420C-98EF-50A385901028}">
      <dgm:prSet/>
      <dgm:spPr/>
      <dgm:t>
        <a:bodyPr/>
        <a:lstStyle/>
        <a:p>
          <a:endParaRPr lang="ru-RU">
            <a:latin typeface="+mn-lt"/>
            <a:cs typeface="Arial" panose="020B0604020202020204" pitchFamily="34" charset="0"/>
          </a:endParaRPr>
        </a:p>
      </dgm:t>
    </dgm:pt>
    <dgm:pt modelId="{C0B2882E-9C94-4796-8859-0A4B9733B6EA}" type="sibTrans" cxnId="{8B502E1A-64ED-420C-98EF-50A385901028}">
      <dgm:prSet/>
      <dgm:spPr/>
      <dgm:t>
        <a:bodyPr/>
        <a:lstStyle/>
        <a:p>
          <a:endParaRPr lang="ru-RU">
            <a:latin typeface="+mn-lt"/>
            <a:cs typeface="Arial" panose="020B0604020202020204" pitchFamily="34" charset="0"/>
          </a:endParaRPr>
        </a:p>
      </dgm:t>
    </dgm:pt>
    <dgm:pt modelId="{2C4F49C5-D207-4B28-B0B7-987F40D74220}">
      <dgm:prSet phldrT="[Текст]" custT="1"/>
      <dgm:spPr/>
      <dgm:t>
        <a:bodyPr/>
        <a:lstStyle/>
        <a:p>
          <a:r>
            <a:rPr lang="uk-UA" sz="3000" b="1" dirty="0" smtClean="0">
              <a:latin typeface="+mn-lt"/>
              <a:cs typeface="Arial" panose="020B0604020202020204" pitchFamily="34" charset="0"/>
            </a:rPr>
            <a:t>поширення процесів економічної глобалізації</a:t>
          </a:r>
          <a:endParaRPr lang="ru-RU" sz="3000" b="1" dirty="0">
            <a:latin typeface="+mn-lt"/>
            <a:cs typeface="Arial" panose="020B0604020202020204" pitchFamily="34" charset="0"/>
          </a:endParaRPr>
        </a:p>
      </dgm:t>
    </dgm:pt>
    <dgm:pt modelId="{B8DDB8C5-8656-4F7B-B687-313191BD42C7}" type="parTrans" cxnId="{41C77EEA-2D9B-4122-AABF-DFB15F48AE26}">
      <dgm:prSet/>
      <dgm:spPr/>
      <dgm:t>
        <a:bodyPr/>
        <a:lstStyle/>
        <a:p>
          <a:endParaRPr lang="ru-RU">
            <a:latin typeface="+mn-lt"/>
            <a:cs typeface="Arial" panose="020B0604020202020204" pitchFamily="34" charset="0"/>
          </a:endParaRPr>
        </a:p>
      </dgm:t>
    </dgm:pt>
    <dgm:pt modelId="{DA1E0431-FE96-45CA-A05B-8682D135745A}" type="sibTrans" cxnId="{41C77EEA-2D9B-4122-AABF-DFB15F48AE26}">
      <dgm:prSet/>
      <dgm:spPr/>
      <dgm:t>
        <a:bodyPr/>
        <a:lstStyle/>
        <a:p>
          <a:endParaRPr lang="ru-RU">
            <a:latin typeface="+mn-lt"/>
            <a:cs typeface="Arial" panose="020B0604020202020204" pitchFamily="34" charset="0"/>
          </a:endParaRPr>
        </a:p>
      </dgm:t>
    </dgm:pt>
    <dgm:pt modelId="{78193442-1553-4D8F-AE81-B709762F808F}">
      <dgm:prSet phldrT="[Текст]" custT="1"/>
      <dgm:spPr/>
      <dgm:t>
        <a:bodyPr/>
        <a:lstStyle/>
        <a:p>
          <a:r>
            <a:rPr lang="uk-UA" sz="3000" b="1" dirty="0" smtClean="0">
              <a:latin typeface="+mn-lt"/>
              <a:cs typeface="Arial" panose="020B0604020202020204" pitchFamily="34" charset="0"/>
            </a:rPr>
            <a:t>наявність </a:t>
          </a:r>
          <a:r>
            <a:rPr lang="uk-UA" sz="3000" b="1" dirty="0" err="1" smtClean="0">
              <a:latin typeface="+mn-lt"/>
              <a:cs typeface="Arial" panose="020B0604020202020204" pitchFamily="34" charset="0"/>
            </a:rPr>
            <a:t>екстерналій</a:t>
          </a:r>
          <a:endParaRPr lang="ru-RU" sz="3000" b="1" dirty="0">
            <a:latin typeface="+mn-lt"/>
            <a:cs typeface="Arial" panose="020B0604020202020204" pitchFamily="34" charset="0"/>
          </a:endParaRPr>
        </a:p>
      </dgm:t>
    </dgm:pt>
    <dgm:pt modelId="{7E9B211A-3537-4C5F-BB55-F8F2866D0B52}" type="parTrans" cxnId="{40D23F34-CB73-490D-8460-9E21B94CC689}">
      <dgm:prSet/>
      <dgm:spPr/>
      <dgm:t>
        <a:bodyPr/>
        <a:lstStyle/>
        <a:p>
          <a:endParaRPr lang="ru-RU">
            <a:latin typeface="+mn-lt"/>
            <a:cs typeface="Arial" panose="020B0604020202020204" pitchFamily="34" charset="0"/>
          </a:endParaRPr>
        </a:p>
      </dgm:t>
    </dgm:pt>
    <dgm:pt modelId="{E408B2A5-6EA4-4E3C-A0FB-AB8E18737270}" type="sibTrans" cxnId="{40D23F34-CB73-490D-8460-9E21B94CC689}">
      <dgm:prSet/>
      <dgm:spPr/>
      <dgm:t>
        <a:bodyPr/>
        <a:lstStyle/>
        <a:p>
          <a:endParaRPr lang="ru-RU">
            <a:latin typeface="+mn-lt"/>
            <a:cs typeface="Arial" panose="020B0604020202020204" pitchFamily="34" charset="0"/>
          </a:endParaRPr>
        </a:p>
      </dgm:t>
    </dgm:pt>
    <dgm:pt modelId="{91DD3FFF-FADE-42B2-B824-F3A3076F8C07}">
      <dgm:prSet phldrT="[Текст]" custT="1"/>
      <dgm:spPr/>
      <dgm:t>
        <a:bodyPr/>
        <a:lstStyle/>
        <a:p>
          <a:r>
            <a:rPr lang="uk-UA" sz="3000" b="1" dirty="0" smtClean="0">
              <a:latin typeface="+mn-lt"/>
              <a:cs typeface="Arial" panose="020B0604020202020204" pitchFamily="34" charset="0"/>
            </a:rPr>
            <a:t>виключна важливість безперебійного виробництва таких суспільних товарів як продукти харчування</a:t>
          </a:r>
          <a:endParaRPr lang="ru-RU" sz="3000" b="1" dirty="0">
            <a:latin typeface="+mn-lt"/>
            <a:cs typeface="Arial" panose="020B0604020202020204" pitchFamily="34" charset="0"/>
          </a:endParaRPr>
        </a:p>
      </dgm:t>
    </dgm:pt>
    <dgm:pt modelId="{E1CC69BF-E97B-414B-95E1-AF8442428E74}" type="parTrans" cxnId="{275B10FB-038D-402E-83D8-6E8DABD71C63}">
      <dgm:prSet/>
      <dgm:spPr/>
      <dgm:t>
        <a:bodyPr/>
        <a:lstStyle/>
        <a:p>
          <a:endParaRPr lang="ru-RU">
            <a:latin typeface="+mn-lt"/>
            <a:cs typeface="Arial" panose="020B0604020202020204" pitchFamily="34" charset="0"/>
          </a:endParaRPr>
        </a:p>
      </dgm:t>
    </dgm:pt>
    <dgm:pt modelId="{6162E9EA-2431-4505-9D03-A8A7DC323681}" type="sibTrans" cxnId="{275B10FB-038D-402E-83D8-6E8DABD71C63}">
      <dgm:prSet/>
      <dgm:spPr/>
      <dgm:t>
        <a:bodyPr/>
        <a:lstStyle/>
        <a:p>
          <a:endParaRPr lang="ru-RU">
            <a:latin typeface="+mn-lt"/>
            <a:cs typeface="Arial" panose="020B0604020202020204" pitchFamily="34" charset="0"/>
          </a:endParaRPr>
        </a:p>
      </dgm:t>
    </dgm:pt>
    <dgm:pt modelId="{1E761149-AE25-4081-8845-1BF02DD59CA4}" type="pres">
      <dgm:prSet presAssocID="{CF86E4CE-F142-43E8-9839-23E06E773F5B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D06E894-1FAA-4074-96C5-872E83D0A3FD}" type="pres">
      <dgm:prSet presAssocID="{18391F5F-BBDA-4256-BFA2-6ADC7F21AF68}" presName="comp" presStyleCnt="0"/>
      <dgm:spPr/>
      <dgm:t>
        <a:bodyPr/>
        <a:lstStyle/>
        <a:p>
          <a:endParaRPr lang="ru-RU"/>
        </a:p>
      </dgm:t>
    </dgm:pt>
    <dgm:pt modelId="{4EB9C5E0-2E32-4573-9CE3-4EA9AE3393E8}" type="pres">
      <dgm:prSet presAssocID="{18391F5F-BBDA-4256-BFA2-6ADC7F21AF68}" presName="box" presStyleLbl="node1" presStyleIdx="0" presStyleCnt="5" custLinFactNeighborX="-427" custLinFactNeighborY="-3"/>
      <dgm:spPr/>
      <dgm:t>
        <a:bodyPr/>
        <a:lstStyle/>
        <a:p>
          <a:endParaRPr lang="ru-RU"/>
        </a:p>
      </dgm:t>
    </dgm:pt>
    <dgm:pt modelId="{90712428-281B-4C11-93AF-F602B6B821DF}" type="pres">
      <dgm:prSet presAssocID="{18391F5F-BBDA-4256-BFA2-6ADC7F21AF68}" presName="img" presStyleLbl="fgImgPlace1" presStyleIdx="0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17EC1A76-A6F9-43F2-8F76-80084BBD7C2C}" type="pres">
      <dgm:prSet presAssocID="{18391F5F-BBDA-4256-BFA2-6ADC7F21AF68}" presName="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D167B3-BA63-48EE-8B1F-BFBA29DF4E54}" type="pres">
      <dgm:prSet presAssocID="{EC8A6975-326F-4F32-987D-9DF980818579}" presName="spacer" presStyleCnt="0"/>
      <dgm:spPr/>
      <dgm:t>
        <a:bodyPr/>
        <a:lstStyle/>
        <a:p>
          <a:endParaRPr lang="ru-RU"/>
        </a:p>
      </dgm:t>
    </dgm:pt>
    <dgm:pt modelId="{C0D91C8E-1445-4359-B7C2-BC2E84188B54}" type="pres">
      <dgm:prSet presAssocID="{796FEE0F-FC49-47F6-BC66-CAE5899FF227}" presName="comp" presStyleCnt="0"/>
      <dgm:spPr/>
      <dgm:t>
        <a:bodyPr/>
        <a:lstStyle/>
        <a:p>
          <a:endParaRPr lang="ru-RU"/>
        </a:p>
      </dgm:t>
    </dgm:pt>
    <dgm:pt modelId="{815E1B6A-7F28-4046-863D-E3626AF0C616}" type="pres">
      <dgm:prSet presAssocID="{796FEE0F-FC49-47F6-BC66-CAE5899FF227}" presName="box" presStyleLbl="node1" presStyleIdx="1" presStyleCnt="5"/>
      <dgm:spPr/>
      <dgm:t>
        <a:bodyPr/>
        <a:lstStyle/>
        <a:p>
          <a:endParaRPr lang="ru-RU"/>
        </a:p>
      </dgm:t>
    </dgm:pt>
    <dgm:pt modelId="{B8394926-1B00-41EF-A74D-B7A26FD117A3}" type="pres">
      <dgm:prSet presAssocID="{796FEE0F-FC49-47F6-BC66-CAE5899FF227}" presName="img" presStyleLbl="fgImgPlace1" presStyleIdx="1" presStyleCnt="5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CE40CB22-CCEB-4DCB-BF32-E5524AF7ED8E}" type="pres">
      <dgm:prSet presAssocID="{796FEE0F-FC49-47F6-BC66-CAE5899FF227}" presName="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F6D84B-5A87-49DF-8024-214DC9073E24}" type="pres">
      <dgm:prSet presAssocID="{C0B2882E-9C94-4796-8859-0A4B9733B6EA}" presName="spacer" presStyleCnt="0"/>
      <dgm:spPr/>
      <dgm:t>
        <a:bodyPr/>
        <a:lstStyle/>
        <a:p>
          <a:endParaRPr lang="ru-RU"/>
        </a:p>
      </dgm:t>
    </dgm:pt>
    <dgm:pt modelId="{D0A8798E-4342-49DC-ACF9-383EF027F995}" type="pres">
      <dgm:prSet presAssocID="{2C4F49C5-D207-4B28-B0B7-987F40D74220}" presName="comp" presStyleCnt="0"/>
      <dgm:spPr/>
      <dgm:t>
        <a:bodyPr/>
        <a:lstStyle/>
        <a:p>
          <a:endParaRPr lang="ru-RU"/>
        </a:p>
      </dgm:t>
    </dgm:pt>
    <dgm:pt modelId="{CB5CF31E-3726-40CB-966E-123243B5CEF7}" type="pres">
      <dgm:prSet presAssocID="{2C4F49C5-D207-4B28-B0B7-987F40D74220}" presName="box" presStyleLbl="node1" presStyleIdx="2" presStyleCnt="5"/>
      <dgm:spPr/>
      <dgm:t>
        <a:bodyPr/>
        <a:lstStyle/>
        <a:p>
          <a:endParaRPr lang="ru-RU"/>
        </a:p>
      </dgm:t>
    </dgm:pt>
    <dgm:pt modelId="{88A4153B-7ED7-4C9C-9526-1C13C8B43817}" type="pres">
      <dgm:prSet presAssocID="{2C4F49C5-D207-4B28-B0B7-987F40D74220}" presName="img" presStyleLbl="fgImgPlace1" presStyleIdx="2" presStyleCnt="5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C3D8B720-D247-43E6-928D-E4FFA810E944}" type="pres">
      <dgm:prSet presAssocID="{2C4F49C5-D207-4B28-B0B7-987F40D74220}" presName="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2367A3-F2E3-4AA2-A932-6085E4BB7147}" type="pres">
      <dgm:prSet presAssocID="{DA1E0431-FE96-45CA-A05B-8682D135745A}" presName="spacer" presStyleCnt="0"/>
      <dgm:spPr/>
      <dgm:t>
        <a:bodyPr/>
        <a:lstStyle/>
        <a:p>
          <a:endParaRPr lang="ru-RU"/>
        </a:p>
      </dgm:t>
    </dgm:pt>
    <dgm:pt modelId="{36684BE4-0EAF-45C7-8875-575F6CA1539F}" type="pres">
      <dgm:prSet presAssocID="{78193442-1553-4D8F-AE81-B709762F808F}" presName="comp" presStyleCnt="0"/>
      <dgm:spPr/>
      <dgm:t>
        <a:bodyPr/>
        <a:lstStyle/>
        <a:p>
          <a:endParaRPr lang="ru-RU"/>
        </a:p>
      </dgm:t>
    </dgm:pt>
    <dgm:pt modelId="{924283FF-C4E5-40D3-A847-60057F4257E1}" type="pres">
      <dgm:prSet presAssocID="{78193442-1553-4D8F-AE81-B709762F808F}" presName="box" presStyleLbl="node1" presStyleIdx="3" presStyleCnt="5" custScaleY="73094"/>
      <dgm:spPr/>
      <dgm:t>
        <a:bodyPr/>
        <a:lstStyle/>
        <a:p>
          <a:endParaRPr lang="ru-RU"/>
        </a:p>
      </dgm:t>
    </dgm:pt>
    <dgm:pt modelId="{622F303C-2E01-453C-B508-A3A2F0707D73}" type="pres">
      <dgm:prSet presAssocID="{78193442-1553-4D8F-AE81-B709762F808F}" presName="img" presStyleLbl="fgImgPlace1" presStyleIdx="3" presStyleCnt="5" custScaleY="87209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FBD96174-54DB-4D85-AC8C-53CE82A91171}" type="pres">
      <dgm:prSet presAssocID="{78193442-1553-4D8F-AE81-B709762F808F}" presName="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287929-0302-4F28-A680-7929F764FEE9}" type="pres">
      <dgm:prSet presAssocID="{E408B2A5-6EA4-4E3C-A0FB-AB8E18737270}" presName="spacer" presStyleCnt="0"/>
      <dgm:spPr/>
      <dgm:t>
        <a:bodyPr/>
        <a:lstStyle/>
        <a:p>
          <a:endParaRPr lang="ru-RU"/>
        </a:p>
      </dgm:t>
    </dgm:pt>
    <dgm:pt modelId="{152A6E9D-3DC7-4AAF-9CCB-9D96D9800777}" type="pres">
      <dgm:prSet presAssocID="{91DD3FFF-FADE-42B2-B824-F3A3076F8C07}" presName="comp" presStyleCnt="0"/>
      <dgm:spPr/>
      <dgm:t>
        <a:bodyPr/>
        <a:lstStyle/>
        <a:p>
          <a:endParaRPr lang="ru-RU"/>
        </a:p>
      </dgm:t>
    </dgm:pt>
    <dgm:pt modelId="{A4E0C79F-79E8-4316-A6F3-A1FA02062B1A}" type="pres">
      <dgm:prSet presAssocID="{91DD3FFF-FADE-42B2-B824-F3A3076F8C07}" presName="box" presStyleLbl="node1" presStyleIdx="4" presStyleCnt="5" custScaleY="147057" custLinFactNeighborY="36341"/>
      <dgm:spPr/>
      <dgm:t>
        <a:bodyPr/>
        <a:lstStyle/>
        <a:p>
          <a:endParaRPr lang="ru-RU"/>
        </a:p>
      </dgm:t>
    </dgm:pt>
    <dgm:pt modelId="{7AC31D04-5074-42A4-A507-53BA5070B543}" type="pres">
      <dgm:prSet presAssocID="{91DD3FFF-FADE-42B2-B824-F3A3076F8C07}" presName="img" presStyleLbl="fgImgPlace1" presStyleIdx="4" presStyleCnt="5" custScaleY="157546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03B681FC-65DE-4122-B787-41703B5A8803}" type="pres">
      <dgm:prSet presAssocID="{91DD3FFF-FADE-42B2-B824-F3A3076F8C07}" presName="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375BECE-0CAC-45FA-A4AA-2A77CA403293}" type="presOf" srcId="{78193442-1553-4D8F-AE81-B709762F808F}" destId="{FBD96174-54DB-4D85-AC8C-53CE82A91171}" srcOrd="1" destOrd="0" presId="urn:microsoft.com/office/officeart/2005/8/layout/vList4#1"/>
    <dgm:cxn modelId="{41C77EEA-2D9B-4122-AABF-DFB15F48AE26}" srcId="{CF86E4CE-F142-43E8-9839-23E06E773F5B}" destId="{2C4F49C5-D207-4B28-B0B7-987F40D74220}" srcOrd="2" destOrd="0" parTransId="{B8DDB8C5-8656-4F7B-B687-313191BD42C7}" sibTransId="{DA1E0431-FE96-45CA-A05B-8682D135745A}"/>
    <dgm:cxn modelId="{275B10FB-038D-402E-83D8-6E8DABD71C63}" srcId="{CF86E4CE-F142-43E8-9839-23E06E773F5B}" destId="{91DD3FFF-FADE-42B2-B824-F3A3076F8C07}" srcOrd="4" destOrd="0" parTransId="{E1CC69BF-E97B-414B-95E1-AF8442428E74}" sibTransId="{6162E9EA-2431-4505-9D03-A8A7DC323681}"/>
    <dgm:cxn modelId="{5DC2C16E-83FD-45B5-A55A-9192FE67FAF8}" type="presOf" srcId="{18391F5F-BBDA-4256-BFA2-6ADC7F21AF68}" destId="{17EC1A76-A6F9-43F2-8F76-80084BBD7C2C}" srcOrd="1" destOrd="0" presId="urn:microsoft.com/office/officeart/2005/8/layout/vList4#1"/>
    <dgm:cxn modelId="{8B502E1A-64ED-420C-98EF-50A385901028}" srcId="{CF86E4CE-F142-43E8-9839-23E06E773F5B}" destId="{796FEE0F-FC49-47F6-BC66-CAE5899FF227}" srcOrd="1" destOrd="0" parTransId="{78A90692-FF29-468B-B614-C2D83F2844E4}" sibTransId="{C0B2882E-9C94-4796-8859-0A4B9733B6EA}"/>
    <dgm:cxn modelId="{9A967454-28C3-4DA1-894C-04DCC698CC8C}" type="presOf" srcId="{796FEE0F-FC49-47F6-BC66-CAE5899FF227}" destId="{CE40CB22-CCEB-4DCB-BF32-E5524AF7ED8E}" srcOrd="1" destOrd="0" presId="urn:microsoft.com/office/officeart/2005/8/layout/vList4#1"/>
    <dgm:cxn modelId="{F842260D-67B6-4D89-AF94-52B8B70811B0}" type="presOf" srcId="{CF86E4CE-F142-43E8-9839-23E06E773F5B}" destId="{1E761149-AE25-4081-8845-1BF02DD59CA4}" srcOrd="0" destOrd="0" presId="urn:microsoft.com/office/officeart/2005/8/layout/vList4#1"/>
    <dgm:cxn modelId="{30EA2E98-D264-40F0-B5B8-BF4F2DFC474F}" type="presOf" srcId="{91DD3FFF-FADE-42B2-B824-F3A3076F8C07}" destId="{03B681FC-65DE-4122-B787-41703B5A8803}" srcOrd="1" destOrd="0" presId="urn:microsoft.com/office/officeart/2005/8/layout/vList4#1"/>
    <dgm:cxn modelId="{3DB8FA4D-1E68-4865-A5C1-041CE53C3C53}" type="presOf" srcId="{796FEE0F-FC49-47F6-BC66-CAE5899FF227}" destId="{815E1B6A-7F28-4046-863D-E3626AF0C616}" srcOrd="0" destOrd="0" presId="urn:microsoft.com/office/officeart/2005/8/layout/vList4#1"/>
    <dgm:cxn modelId="{383D8DDF-F2C3-48D8-AA03-BCCBE9523CCC}" type="presOf" srcId="{2C4F49C5-D207-4B28-B0B7-987F40D74220}" destId="{C3D8B720-D247-43E6-928D-E4FFA810E944}" srcOrd="1" destOrd="0" presId="urn:microsoft.com/office/officeart/2005/8/layout/vList4#1"/>
    <dgm:cxn modelId="{DB27EB44-34FA-4615-AEAF-1F6EB71EDE0B}" type="presOf" srcId="{2C4F49C5-D207-4B28-B0B7-987F40D74220}" destId="{CB5CF31E-3726-40CB-966E-123243B5CEF7}" srcOrd="0" destOrd="0" presId="urn:microsoft.com/office/officeart/2005/8/layout/vList4#1"/>
    <dgm:cxn modelId="{987F9EA4-3AAA-4206-A6B0-7CC1C79F689C}" srcId="{CF86E4CE-F142-43E8-9839-23E06E773F5B}" destId="{18391F5F-BBDA-4256-BFA2-6ADC7F21AF68}" srcOrd="0" destOrd="0" parTransId="{DE3FBCB3-95BF-46FB-BF7B-416B62CFA3B8}" sibTransId="{EC8A6975-326F-4F32-987D-9DF980818579}"/>
    <dgm:cxn modelId="{813FCBAC-94D7-4D27-B89D-50B959389C08}" type="presOf" srcId="{91DD3FFF-FADE-42B2-B824-F3A3076F8C07}" destId="{A4E0C79F-79E8-4316-A6F3-A1FA02062B1A}" srcOrd="0" destOrd="0" presId="urn:microsoft.com/office/officeart/2005/8/layout/vList4#1"/>
    <dgm:cxn modelId="{40D23F34-CB73-490D-8460-9E21B94CC689}" srcId="{CF86E4CE-F142-43E8-9839-23E06E773F5B}" destId="{78193442-1553-4D8F-AE81-B709762F808F}" srcOrd="3" destOrd="0" parTransId="{7E9B211A-3537-4C5F-BB55-F8F2866D0B52}" sibTransId="{E408B2A5-6EA4-4E3C-A0FB-AB8E18737270}"/>
    <dgm:cxn modelId="{4828994F-BB23-4C6A-BC7C-097DC7E21E52}" type="presOf" srcId="{18391F5F-BBDA-4256-BFA2-6ADC7F21AF68}" destId="{4EB9C5E0-2E32-4573-9CE3-4EA9AE3393E8}" srcOrd="0" destOrd="0" presId="urn:microsoft.com/office/officeart/2005/8/layout/vList4#1"/>
    <dgm:cxn modelId="{1B384A9A-7330-4E62-9831-BC7124CBAFA3}" type="presOf" srcId="{78193442-1553-4D8F-AE81-B709762F808F}" destId="{924283FF-C4E5-40D3-A847-60057F4257E1}" srcOrd="0" destOrd="0" presId="urn:microsoft.com/office/officeart/2005/8/layout/vList4#1"/>
    <dgm:cxn modelId="{71FC2E3D-E415-41AD-ACE4-42FFE0FD1F04}" type="presParOf" srcId="{1E761149-AE25-4081-8845-1BF02DD59CA4}" destId="{2D06E894-1FAA-4074-96C5-872E83D0A3FD}" srcOrd="0" destOrd="0" presId="urn:microsoft.com/office/officeart/2005/8/layout/vList4#1"/>
    <dgm:cxn modelId="{521C7E9B-0096-4B2C-8F3F-7FE6EF5667D7}" type="presParOf" srcId="{2D06E894-1FAA-4074-96C5-872E83D0A3FD}" destId="{4EB9C5E0-2E32-4573-9CE3-4EA9AE3393E8}" srcOrd="0" destOrd="0" presId="urn:microsoft.com/office/officeart/2005/8/layout/vList4#1"/>
    <dgm:cxn modelId="{DB982667-0187-49B3-856E-60A383CEB594}" type="presParOf" srcId="{2D06E894-1FAA-4074-96C5-872E83D0A3FD}" destId="{90712428-281B-4C11-93AF-F602B6B821DF}" srcOrd="1" destOrd="0" presId="urn:microsoft.com/office/officeart/2005/8/layout/vList4#1"/>
    <dgm:cxn modelId="{828DF1BA-345D-44AA-96D8-F2410DBC41C8}" type="presParOf" srcId="{2D06E894-1FAA-4074-96C5-872E83D0A3FD}" destId="{17EC1A76-A6F9-43F2-8F76-80084BBD7C2C}" srcOrd="2" destOrd="0" presId="urn:microsoft.com/office/officeart/2005/8/layout/vList4#1"/>
    <dgm:cxn modelId="{D23C5C2C-4601-489A-9AB6-16D7A9887889}" type="presParOf" srcId="{1E761149-AE25-4081-8845-1BF02DD59CA4}" destId="{D9D167B3-BA63-48EE-8B1F-BFBA29DF4E54}" srcOrd="1" destOrd="0" presId="urn:microsoft.com/office/officeart/2005/8/layout/vList4#1"/>
    <dgm:cxn modelId="{EA623A4D-C344-41E5-8D48-40B486E089D3}" type="presParOf" srcId="{1E761149-AE25-4081-8845-1BF02DD59CA4}" destId="{C0D91C8E-1445-4359-B7C2-BC2E84188B54}" srcOrd="2" destOrd="0" presId="urn:microsoft.com/office/officeart/2005/8/layout/vList4#1"/>
    <dgm:cxn modelId="{7B5609C4-0C09-4A32-90D7-8910239A8E34}" type="presParOf" srcId="{C0D91C8E-1445-4359-B7C2-BC2E84188B54}" destId="{815E1B6A-7F28-4046-863D-E3626AF0C616}" srcOrd="0" destOrd="0" presId="urn:microsoft.com/office/officeart/2005/8/layout/vList4#1"/>
    <dgm:cxn modelId="{4DE41904-BBAB-42F3-9C6A-4E873A572782}" type="presParOf" srcId="{C0D91C8E-1445-4359-B7C2-BC2E84188B54}" destId="{B8394926-1B00-41EF-A74D-B7A26FD117A3}" srcOrd="1" destOrd="0" presId="urn:microsoft.com/office/officeart/2005/8/layout/vList4#1"/>
    <dgm:cxn modelId="{01C3F695-F9DC-4091-AE2B-D0F968CAAAA8}" type="presParOf" srcId="{C0D91C8E-1445-4359-B7C2-BC2E84188B54}" destId="{CE40CB22-CCEB-4DCB-BF32-E5524AF7ED8E}" srcOrd="2" destOrd="0" presId="urn:microsoft.com/office/officeart/2005/8/layout/vList4#1"/>
    <dgm:cxn modelId="{A779DDE3-2DF0-49FF-8EF0-323817FA36DA}" type="presParOf" srcId="{1E761149-AE25-4081-8845-1BF02DD59CA4}" destId="{F3F6D84B-5A87-49DF-8024-214DC9073E24}" srcOrd="3" destOrd="0" presId="urn:microsoft.com/office/officeart/2005/8/layout/vList4#1"/>
    <dgm:cxn modelId="{97084895-103C-474F-9974-682163914733}" type="presParOf" srcId="{1E761149-AE25-4081-8845-1BF02DD59CA4}" destId="{D0A8798E-4342-49DC-ACF9-383EF027F995}" srcOrd="4" destOrd="0" presId="urn:microsoft.com/office/officeart/2005/8/layout/vList4#1"/>
    <dgm:cxn modelId="{2B3A9E9C-2E8D-4C98-90BD-A1789C1CDC2A}" type="presParOf" srcId="{D0A8798E-4342-49DC-ACF9-383EF027F995}" destId="{CB5CF31E-3726-40CB-966E-123243B5CEF7}" srcOrd="0" destOrd="0" presId="urn:microsoft.com/office/officeart/2005/8/layout/vList4#1"/>
    <dgm:cxn modelId="{30322B58-B3CE-44C0-B144-E8C702F7FCD5}" type="presParOf" srcId="{D0A8798E-4342-49DC-ACF9-383EF027F995}" destId="{88A4153B-7ED7-4C9C-9526-1C13C8B43817}" srcOrd="1" destOrd="0" presId="urn:microsoft.com/office/officeart/2005/8/layout/vList4#1"/>
    <dgm:cxn modelId="{CDBFD2CD-332A-4BD9-8BCE-E79D74A4280D}" type="presParOf" srcId="{D0A8798E-4342-49DC-ACF9-383EF027F995}" destId="{C3D8B720-D247-43E6-928D-E4FFA810E944}" srcOrd="2" destOrd="0" presId="urn:microsoft.com/office/officeart/2005/8/layout/vList4#1"/>
    <dgm:cxn modelId="{E44AB834-FCA5-4623-A22D-FBCDC5541741}" type="presParOf" srcId="{1E761149-AE25-4081-8845-1BF02DD59CA4}" destId="{F52367A3-F2E3-4AA2-A932-6085E4BB7147}" srcOrd="5" destOrd="0" presId="urn:microsoft.com/office/officeart/2005/8/layout/vList4#1"/>
    <dgm:cxn modelId="{23DDF575-9557-4AD1-8752-5AEA4B97250E}" type="presParOf" srcId="{1E761149-AE25-4081-8845-1BF02DD59CA4}" destId="{36684BE4-0EAF-45C7-8875-575F6CA1539F}" srcOrd="6" destOrd="0" presId="urn:microsoft.com/office/officeart/2005/8/layout/vList4#1"/>
    <dgm:cxn modelId="{E613B0BC-C8ED-40B4-AC07-26D3292E964F}" type="presParOf" srcId="{36684BE4-0EAF-45C7-8875-575F6CA1539F}" destId="{924283FF-C4E5-40D3-A847-60057F4257E1}" srcOrd="0" destOrd="0" presId="urn:microsoft.com/office/officeart/2005/8/layout/vList4#1"/>
    <dgm:cxn modelId="{31F49558-DA01-49B1-AA73-A84BB47E6915}" type="presParOf" srcId="{36684BE4-0EAF-45C7-8875-575F6CA1539F}" destId="{622F303C-2E01-453C-B508-A3A2F0707D73}" srcOrd="1" destOrd="0" presId="urn:microsoft.com/office/officeart/2005/8/layout/vList4#1"/>
    <dgm:cxn modelId="{C4C8D68A-7460-43DF-ACD3-2ED64CE294BD}" type="presParOf" srcId="{36684BE4-0EAF-45C7-8875-575F6CA1539F}" destId="{FBD96174-54DB-4D85-AC8C-53CE82A91171}" srcOrd="2" destOrd="0" presId="urn:microsoft.com/office/officeart/2005/8/layout/vList4#1"/>
    <dgm:cxn modelId="{93204BDD-2011-4B1C-BE77-67B54BD2B4EB}" type="presParOf" srcId="{1E761149-AE25-4081-8845-1BF02DD59CA4}" destId="{F8287929-0302-4F28-A680-7929F764FEE9}" srcOrd="7" destOrd="0" presId="urn:microsoft.com/office/officeart/2005/8/layout/vList4#1"/>
    <dgm:cxn modelId="{D3FE47FD-92ED-4707-B2AB-9BFAC4A2DFDB}" type="presParOf" srcId="{1E761149-AE25-4081-8845-1BF02DD59CA4}" destId="{152A6E9D-3DC7-4AAF-9CCB-9D96D9800777}" srcOrd="8" destOrd="0" presId="urn:microsoft.com/office/officeart/2005/8/layout/vList4#1"/>
    <dgm:cxn modelId="{6841DBF2-CF26-4FDA-8654-1AFED8F947B0}" type="presParOf" srcId="{152A6E9D-3DC7-4AAF-9CCB-9D96D9800777}" destId="{A4E0C79F-79E8-4316-A6F3-A1FA02062B1A}" srcOrd="0" destOrd="0" presId="urn:microsoft.com/office/officeart/2005/8/layout/vList4#1"/>
    <dgm:cxn modelId="{75D5950E-BA08-4B34-8A02-657A7B75A166}" type="presParOf" srcId="{152A6E9D-3DC7-4AAF-9CCB-9D96D9800777}" destId="{7AC31D04-5074-42A4-A507-53BA5070B543}" srcOrd="1" destOrd="0" presId="urn:microsoft.com/office/officeart/2005/8/layout/vList4#1"/>
    <dgm:cxn modelId="{9C90A639-24A5-4E83-B575-2E4AADD473E5}" type="presParOf" srcId="{152A6E9D-3DC7-4AAF-9CCB-9D96D9800777}" destId="{03B681FC-65DE-4122-B787-41703B5A8803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5A3A213-6D59-488F-9C07-248D1C35CC8E}" type="doc">
      <dgm:prSet loTypeId="urn:microsoft.com/office/officeart/2005/8/layout/default#1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F3F08DF-9A79-4ED4-9FC6-245675F1AAB9}">
      <dgm:prSet phldrT="[Текст]" custT="1"/>
      <dgm:spPr/>
      <dgm:t>
        <a:bodyPr/>
        <a:lstStyle/>
        <a:p>
          <a:r>
            <a:rPr lang="ru-RU" sz="2800" dirty="0" err="1" smtClean="0"/>
            <a:t>Підтримка</a:t>
          </a:r>
          <a:r>
            <a:rPr lang="ru-RU" sz="2800" dirty="0" smtClean="0"/>
            <a:t> доход</a:t>
          </a:r>
          <a:r>
            <a:rPr lang="uk-UA" sz="2800" dirty="0" err="1" smtClean="0"/>
            <a:t>ів</a:t>
          </a:r>
          <a:r>
            <a:rPr lang="uk-UA" sz="2800" dirty="0" smtClean="0"/>
            <a:t> працівників, зайнятих в аграрній сфері </a:t>
          </a:r>
          <a:endParaRPr lang="ru-RU" sz="2800" dirty="0"/>
        </a:p>
      </dgm:t>
    </dgm:pt>
    <dgm:pt modelId="{14268AEF-E1BE-470F-9FA3-EAEFA47D6763}" type="parTrans" cxnId="{81AC7138-3343-4795-8C41-2D6DA646DECF}">
      <dgm:prSet/>
      <dgm:spPr/>
      <dgm:t>
        <a:bodyPr/>
        <a:lstStyle/>
        <a:p>
          <a:endParaRPr lang="ru-RU"/>
        </a:p>
      </dgm:t>
    </dgm:pt>
    <dgm:pt modelId="{E7C8DD0A-EC86-484D-90FE-1DE93EAFB10A}" type="sibTrans" cxnId="{81AC7138-3343-4795-8C41-2D6DA646DECF}">
      <dgm:prSet/>
      <dgm:spPr/>
      <dgm:t>
        <a:bodyPr/>
        <a:lstStyle/>
        <a:p>
          <a:endParaRPr lang="ru-RU"/>
        </a:p>
      </dgm:t>
    </dgm:pt>
    <dgm:pt modelId="{A6FB57AB-0E84-484A-8D2F-D4B8E80F53BC}">
      <dgm:prSet phldrT="[Текст]" custT="1"/>
      <dgm:spPr/>
      <dgm:t>
        <a:bodyPr/>
        <a:lstStyle/>
        <a:p>
          <a:r>
            <a:rPr lang="uk-UA" sz="3000" dirty="0" smtClean="0"/>
            <a:t>Розвиток сільських територій</a:t>
          </a:r>
          <a:endParaRPr lang="ru-RU" sz="3000" dirty="0"/>
        </a:p>
      </dgm:t>
    </dgm:pt>
    <dgm:pt modelId="{A4D655F6-368A-4914-80D1-58A81551ABBB}" type="parTrans" cxnId="{863FA02A-B8C4-4598-89B3-10804C4729FC}">
      <dgm:prSet/>
      <dgm:spPr/>
      <dgm:t>
        <a:bodyPr/>
        <a:lstStyle/>
        <a:p>
          <a:endParaRPr lang="ru-RU"/>
        </a:p>
      </dgm:t>
    </dgm:pt>
    <dgm:pt modelId="{4909FEAD-D343-476E-8FF6-267846763F85}" type="sibTrans" cxnId="{863FA02A-B8C4-4598-89B3-10804C4729FC}">
      <dgm:prSet/>
      <dgm:spPr/>
      <dgm:t>
        <a:bodyPr/>
        <a:lstStyle/>
        <a:p>
          <a:endParaRPr lang="ru-RU"/>
        </a:p>
      </dgm:t>
    </dgm:pt>
    <dgm:pt modelId="{6802F3A4-EEC8-4EAE-8CD6-C2CDF8E96E97}">
      <dgm:prSet phldrT="[Текст]" custT="1"/>
      <dgm:spPr/>
      <dgm:t>
        <a:bodyPr/>
        <a:lstStyle/>
        <a:p>
          <a:r>
            <a:rPr lang="uk-UA" sz="3000" dirty="0" smtClean="0"/>
            <a:t>Природоохоронні заходи</a:t>
          </a:r>
          <a:endParaRPr lang="ru-RU" sz="3000" dirty="0"/>
        </a:p>
      </dgm:t>
    </dgm:pt>
    <dgm:pt modelId="{496DA0B9-A640-4803-A68C-4494D278598C}" type="parTrans" cxnId="{7422C627-4907-4617-8455-0416DC83793A}">
      <dgm:prSet/>
      <dgm:spPr/>
      <dgm:t>
        <a:bodyPr/>
        <a:lstStyle/>
        <a:p>
          <a:endParaRPr lang="ru-RU"/>
        </a:p>
      </dgm:t>
    </dgm:pt>
    <dgm:pt modelId="{B54F7456-1E5D-47FE-BDA3-AE6A7665CF7C}" type="sibTrans" cxnId="{7422C627-4907-4617-8455-0416DC83793A}">
      <dgm:prSet/>
      <dgm:spPr/>
      <dgm:t>
        <a:bodyPr/>
        <a:lstStyle/>
        <a:p>
          <a:endParaRPr lang="ru-RU"/>
        </a:p>
      </dgm:t>
    </dgm:pt>
    <dgm:pt modelId="{E98F8161-95C4-439D-B99C-9364C676602A}">
      <dgm:prSet phldrT="[Текст]" custT="1"/>
      <dgm:spPr/>
      <dgm:t>
        <a:bodyPr/>
        <a:lstStyle/>
        <a:p>
          <a:r>
            <a:rPr lang="uk-UA" sz="3000" dirty="0" err="1" smtClean="0"/>
            <a:t>Зовнішньоторгівельна</a:t>
          </a:r>
          <a:r>
            <a:rPr lang="uk-UA" sz="3000" dirty="0" smtClean="0"/>
            <a:t> політика</a:t>
          </a:r>
          <a:endParaRPr lang="ru-RU" sz="3000" dirty="0"/>
        </a:p>
      </dgm:t>
    </dgm:pt>
    <dgm:pt modelId="{8117DDC1-7757-42DC-9200-240D3319D8D3}" type="parTrans" cxnId="{EA3B3109-C7A9-4945-A77B-89ACCC344567}">
      <dgm:prSet/>
      <dgm:spPr/>
      <dgm:t>
        <a:bodyPr/>
        <a:lstStyle/>
        <a:p>
          <a:endParaRPr lang="ru-RU"/>
        </a:p>
      </dgm:t>
    </dgm:pt>
    <dgm:pt modelId="{D464AFCE-E493-4E91-B67B-C6115F8BF85E}" type="sibTrans" cxnId="{EA3B3109-C7A9-4945-A77B-89ACCC344567}">
      <dgm:prSet/>
      <dgm:spPr/>
      <dgm:t>
        <a:bodyPr/>
        <a:lstStyle/>
        <a:p>
          <a:endParaRPr lang="ru-RU"/>
        </a:p>
      </dgm:t>
    </dgm:pt>
    <dgm:pt modelId="{F08ECCF0-095F-4980-B265-A9715AE8E999}" type="pres">
      <dgm:prSet presAssocID="{E5A3A213-6D59-488F-9C07-248D1C35CC8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FBCFFE0-CBB1-463F-911B-12FD7C3621B0}" type="pres">
      <dgm:prSet presAssocID="{5F3F08DF-9A79-4ED4-9FC6-245675F1AAB9}" presName="node" presStyleLbl="node1" presStyleIdx="0" presStyleCnt="4" custScaleX="1140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FDCD88-190C-4ECE-B5FD-6CC5322AE7EA}" type="pres">
      <dgm:prSet presAssocID="{E7C8DD0A-EC86-484D-90FE-1DE93EAFB10A}" presName="sibTrans" presStyleCnt="0"/>
      <dgm:spPr/>
    </dgm:pt>
    <dgm:pt modelId="{2CFFF736-D1A6-4F1B-8B48-A8677FBC2278}" type="pres">
      <dgm:prSet presAssocID="{A6FB57AB-0E84-484A-8D2F-D4B8E80F53BC}" presName="node" presStyleLbl="node1" presStyleIdx="1" presStyleCnt="4" custScaleX="1123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81F840-90DC-4F04-AAB3-DC23BF7C9802}" type="pres">
      <dgm:prSet presAssocID="{4909FEAD-D343-476E-8FF6-267846763F85}" presName="sibTrans" presStyleCnt="0"/>
      <dgm:spPr/>
    </dgm:pt>
    <dgm:pt modelId="{0B98721F-EB06-4FAD-A7AB-DD16343FDCD3}" type="pres">
      <dgm:prSet presAssocID="{6802F3A4-EEC8-4EAE-8CD6-C2CDF8E96E97}" presName="node" presStyleLbl="node1" presStyleIdx="2" presStyleCnt="4" custScaleX="114737" custLinFactNeighborX="2072" custLinFactNeighborY="2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5810A0-E9CE-4689-B5DB-D78FF37BABED}" type="pres">
      <dgm:prSet presAssocID="{B54F7456-1E5D-47FE-BDA3-AE6A7665CF7C}" presName="sibTrans" presStyleCnt="0"/>
      <dgm:spPr/>
    </dgm:pt>
    <dgm:pt modelId="{D5E83CC0-6D63-4A41-901F-A96E0B93CC24}" type="pres">
      <dgm:prSet presAssocID="{E98F8161-95C4-439D-B99C-9364C676602A}" presName="node" presStyleLbl="node1" presStyleIdx="3" presStyleCnt="4" custScaleX="1157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422C627-4907-4617-8455-0416DC83793A}" srcId="{E5A3A213-6D59-488F-9C07-248D1C35CC8E}" destId="{6802F3A4-EEC8-4EAE-8CD6-C2CDF8E96E97}" srcOrd="2" destOrd="0" parTransId="{496DA0B9-A640-4803-A68C-4494D278598C}" sibTransId="{B54F7456-1E5D-47FE-BDA3-AE6A7665CF7C}"/>
    <dgm:cxn modelId="{8267B5F9-1C1A-478E-97C0-795FBF68D15B}" type="presOf" srcId="{E98F8161-95C4-439D-B99C-9364C676602A}" destId="{D5E83CC0-6D63-4A41-901F-A96E0B93CC24}" srcOrd="0" destOrd="0" presId="urn:microsoft.com/office/officeart/2005/8/layout/default#1"/>
    <dgm:cxn modelId="{B810CA58-B795-4E7E-BC7D-3E938402E5F3}" type="presOf" srcId="{6802F3A4-EEC8-4EAE-8CD6-C2CDF8E96E97}" destId="{0B98721F-EB06-4FAD-A7AB-DD16343FDCD3}" srcOrd="0" destOrd="0" presId="urn:microsoft.com/office/officeart/2005/8/layout/default#1"/>
    <dgm:cxn modelId="{88F2B3B4-DD11-4F0B-8739-3EFE5FFC8AB6}" type="presOf" srcId="{5F3F08DF-9A79-4ED4-9FC6-245675F1AAB9}" destId="{1FBCFFE0-CBB1-463F-911B-12FD7C3621B0}" srcOrd="0" destOrd="0" presId="urn:microsoft.com/office/officeart/2005/8/layout/default#1"/>
    <dgm:cxn modelId="{3CFD57E0-1DC1-4079-AF79-2D9989EF3664}" type="presOf" srcId="{A6FB57AB-0E84-484A-8D2F-D4B8E80F53BC}" destId="{2CFFF736-D1A6-4F1B-8B48-A8677FBC2278}" srcOrd="0" destOrd="0" presId="urn:microsoft.com/office/officeart/2005/8/layout/default#1"/>
    <dgm:cxn modelId="{EA3B3109-C7A9-4945-A77B-89ACCC344567}" srcId="{E5A3A213-6D59-488F-9C07-248D1C35CC8E}" destId="{E98F8161-95C4-439D-B99C-9364C676602A}" srcOrd="3" destOrd="0" parTransId="{8117DDC1-7757-42DC-9200-240D3319D8D3}" sibTransId="{D464AFCE-E493-4E91-B67B-C6115F8BF85E}"/>
    <dgm:cxn modelId="{863FA02A-B8C4-4598-89B3-10804C4729FC}" srcId="{E5A3A213-6D59-488F-9C07-248D1C35CC8E}" destId="{A6FB57AB-0E84-484A-8D2F-D4B8E80F53BC}" srcOrd="1" destOrd="0" parTransId="{A4D655F6-368A-4914-80D1-58A81551ABBB}" sibTransId="{4909FEAD-D343-476E-8FF6-267846763F85}"/>
    <dgm:cxn modelId="{3D6892AC-D5F4-4EC9-B8C3-861CED6CD609}" type="presOf" srcId="{E5A3A213-6D59-488F-9C07-248D1C35CC8E}" destId="{F08ECCF0-095F-4980-B265-A9715AE8E999}" srcOrd="0" destOrd="0" presId="urn:microsoft.com/office/officeart/2005/8/layout/default#1"/>
    <dgm:cxn modelId="{81AC7138-3343-4795-8C41-2D6DA646DECF}" srcId="{E5A3A213-6D59-488F-9C07-248D1C35CC8E}" destId="{5F3F08DF-9A79-4ED4-9FC6-245675F1AAB9}" srcOrd="0" destOrd="0" parTransId="{14268AEF-E1BE-470F-9FA3-EAEFA47D6763}" sibTransId="{E7C8DD0A-EC86-484D-90FE-1DE93EAFB10A}"/>
    <dgm:cxn modelId="{3272662D-9A81-4BC6-931B-8741E668E26F}" type="presParOf" srcId="{F08ECCF0-095F-4980-B265-A9715AE8E999}" destId="{1FBCFFE0-CBB1-463F-911B-12FD7C3621B0}" srcOrd="0" destOrd="0" presId="urn:microsoft.com/office/officeart/2005/8/layout/default#1"/>
    <dgm:cxn modelId="{5C7BF318-4AE9-47A7-8299-AEE7AE8282C8}" type="presParOf" srcId="{F08ECCF0-095F-4980-B265-A9715AE8E999}" destId="{75FDCD88-190C-4ECE-B5FD-6CC5322AE7EA}" srcOrd="1" destOrd="0" presId="urn:microsoft.com/office/officeart/2005/8/layout/default#1"/>
    <dgm:cxn modelId="{C807899E-A56E-42CD-A916-87BD1EA3B07F}" type="presParOf" srcId="{F08ECCF0-095F-4980-B265-A9715AE8E999}" destId="{2CFFF736-D1A6-4F1B-8B48-A8677FBC2278}" srcOrd="2" destOrd="0" presId="urn:microsoft.com/office/officeart/2005/8/layout/default#1"/>
    <dgm:cxn modelId="{D6D10919-3FFC-46AD-BB24-EE3BE935B421}" type="presParOf" srcId="{F08ECCF0-095F-4980-B265-A9715AE8E999}" destId="{0A81F840-90DC-4F04-AAB3-DC23BF7C9802}" srcOrd="3" destOrd="0" presId="urn:microsoft.com/office/officeart/2005/8/layout/default#1"/>
    <dgm:cxn modelId="{719B595C-CAA8-4E8B-886F-A2EDAAC55E7B}" type="presParOf" srcId="{F08ECCF0-095F-4980-B265-A9715AE8E999}" destId="{0B98721F-EB06-4FAD-A7AB-DD16343FDCD3}" srcOrd="4" destOrd="0" presId="urn:microsoft.com/office/officeart/2005/8/layout/default#1"/>
    <dgm:cxn modelId="{52FE8321-B06B-4DB9-A77C-01A99D1856E3}" type="presParOf" srcId="{F08ECCF0-095F-4980-B265-A9715AE8E999}" destId="{095810A0-E9CE-4689-B5DB-D78FF37BABED}" srcOrd="5" destOrd="0" presId="urn:microsoft.com/office/officeart/2005/8/layout/default#1"/>
    <dgm:cxn modelId="{823C9731-E41A-4E4C-933F-2C6E43297357}" type="presParOf" srcId="{F08ECCF0-095F-4980-B265-A9715AE8E999}" destId="{D5E83CC0-6D63-4A41-901F-A96E0B93CC24}" srcOrd="6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EB9C5E0-2E32-4573-9CE3-4EA9AE3393E8}">
      <dsp:nvSpPr>
        <dsp:cNvPr id="0" name=""/>
        <dsp:cNvSpPr/>
      </dsp:nvSpPr>
      <dsp:spPr>
        <a:xfrm>
          <a:off x="0" y="0"/>
          <a:ext cx="8358246" cy="8400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000" b="1" kern="1200" dirty="0" smtClean="0">
              <a:latin typeface="+mn-lt"/>
              <a:cs typeface="Arial" panose="020B0604020202020204" pitchFamily="34" charset="0"/>
            </a:rPr>
            <a:t>провали ринку</a:t>
          </a:r>
          <a:endParaRPr lang="ru-RU" sz="3000" b="1" kern="1200" dirty="0">
            <a:latin typeface="+mn-lt"/>
            <a:cs typeface="Arial" panose="020B0604020202020204" pitchFamily="34" charset="0"/>
          </a:endParaRPr>
        </a:p>
      </dsp:txBody>
      <dsp:txXfrm>
        <a:off x="1755652" y="0"/>
        <a:ext cx="6602593" cy="840032"/>
      </dsp:txXfrm>
    </dsp:sp>
    <dsp:sp modelId="{90712428-281B-4C11-93AF-F602B6B821DF}">
      <dsp:nvSpPr>
        <dsp:cNvPr id="0" name=""/>
        <dsp:cNvSpPr/>
      </dsp:nvSpPr>
      <dsp:spPr>
        <a:xfrm>
          <a:off x="84003" y="84003"/>
          <a:ext cx="1671649" cy="67202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815E1B6A-7F28-4046-863D-E3626AF0C616}">
      <dsp:nvSpPr>
        <dsp:cNvPr id="0" name=""/>
        <dsp:cNvSpPr/>
      </dsp:nvSpPr>
      <dsp:spPr>
        <a:xfrm>
          <a:off x="0" y="924036"/>
          <a:ext cx="8358246" cy="8400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1679638"/>
                <a:satOff val="2370"/>
                <a:lumOff val="-294"/>
                <a:alphaOff val="0"/>
                <a:shade val="51000"/>
                <a:satMod val="130000"/>
              </a:schemeClr>
            </a:gs>
            <a:gs pos="80000">
              <a:schemeClr val="accent5">
                <a:hueOff val="1679638"/>
                <a:satOff val="2370"/>
                <a:lumOff val="-294"/>
                <a:alphaOff val="0"/>
                <a:shade val="93000"/>
                <a:satMod val="130000"/>
              </a:schemeClr>
            </a:gs>
            <a:gs pos="100000">
              <a:schemeClr val="accent5">
                <a:hueOff val="1679638"/>
                <a:satOff val="2370"/>
                <a:lumOff val="-29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000" b="1" kern="1200" dirty="0" smtClean="0">
              <a:latin typeface="+mn-lt"/>
              <a:cs typeface="Arial" panose="020B0604020202020204" pitchFamily="34" charset="0"/>
            </a:rPr>
            <a:t>неспроможність суто конкуренції забезпечити пропорційність розвитку</a:t>
          </a:r>
          <a:endParaRPr lang="ru-RU" sz="3000" b="1" kern="1200" dirty="0">
            <a:latin typeface="+mn-lt"/>
            <a:cs typeface="Arial" panose="020B0604020202020204" pitchFamily="34" charset="0"/>
          </a:endParaRPr>
        </a:p>
      </dsp:txBody>
      <dsp:txXfrm>
        <a:off x="1755652" y="924036"/>
        <a:ext cx="6602593" cy="840032"/>
      </dsp:txXfrm>
    </dsp:sp>
    <dsp:sp modelId="{B8394926-1B00-41EF-A74D-B7A26FD117A3}">
      <dsp:nvSpPr>
        <dsp:cNvPr id="0" name=""/>
        <dsp:cNvSpPr/>
      </dsp:nvSpPr>
      <dsp:spPr>
        <a:xfrm>
          <a:off x="84003" y="1008039"/>
          <a:ext cx="1671649" cy="67202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B5CF31E-3726-40CB-966E-123243B5CEF7}">
      <dsp:nvSpPr>
        <dsp:cNvPr id="0" name=""/>
        <dsp:cNvSpPr/>
      </dsp:nvSpPr>
      <dsp:spPr>
        <a:xfrm>
          <a:off x="0" y="1848072"/>
          <a:ext cx="8358246" cy="8400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3359277"/>
                <a:satOff val="4740"/>
                <a:lumOff val="-588"/>
                <a:alphaOff val="0"/>
                <a:shade val="51000"/>
                <a:satMod val="130000"/>
              </a:schemeClr>
            </a:gs>
            <a:gs pos="80000">
              <a:schemeClr val="accent5">
                <a:hueOff val="3359277"/>
                <a:satOff val="4740"/>
                <a:lumOff val="-588"/>
                <a:alphaOff val="0"/>
                <a:shade val="93000"/>
                <a:satMod val="130000"/>
              </a:schemeClr>
            </a:gs>
            <a:gs pos="100000">
              <a:schemeClr val="accent5">
                <a:hueOff val="3359277"/>
                <a:satOff val="4740"/>
                <a:lumOff val="-58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000" b="1" kern="1200" dirty="0" smtClean="0">
              <a:latin typeface="+mn-lt"/>
              <a:cs typeface="Arial" panose="020B0604020202020204" pitchFamily="34" charset="0"/>
            </a:rPr>
            <a:t>поширення процесів економічної глобалізації</a:t>
          </a:r>
          <a:endParaRPr lang="ru-RU" sz="3000" b="1" kern="1200" dirty="0">
            <a:latin typeface="+mn-lt"/>
            <a:cs typeface="Arial" panose="020B0604020202020204" pitchFamily="34" charset="0"/>
          </a:endParaRPr>
        </a:p>
      </dsp:txBody>
      <dsp:txXfrm>
        <a:off x="1755652" y="1848072"/>
        <a:ext cx="6602593" cy="840032"/>
      </dsp:txXfrm>
    </dsp:sp>
    <dsp:sp modelId="{88A4153B-7ED7-4C9C-9526-1C13C8B43817}">
      <dsp:nvSpPr>
        <dsp:cNvPr id="0" name=""/>
        <dsp:cNvSpPr/>
      </dsp:nvSpPr>
      <dsp:spPr>
        <a:xfrm>
          <a:off x="84003" y="1932075"/>
          <a:ext cx="1671649" cy="67202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924283FF-C4E5-40D3-A847-60057F4257E1}">
      <dsp:nvSpPr>
        <dsp:cNvPr id="0" name=""/>
        <dsp:cNvSpPr/>
      </dsp:nvSpPr>
      <dsp:spPr>
        <a:xfrm>
          <a:off x="0" y="2772108"/>
          <a:ext cx="8358246" cy="61401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5038915"/>
                <a:satOff val="7109"/>
                <a:lumOff val="-882"/>
                <a:alphaOff val="0"/>
                <a:shade val="51000"/>
                <a:satMod val="130000"/>
              </a:schemeClr>
            </a:gs>
            <a:gs pos="80000">
              <a:schemeClr val="accent5">
                <a:hueOff val="5038915"/>
                <a:satOff val="7109"/>
                <a:lumOff val="-882"/>
                <a:alphaOff val="0"/>
                <a:shade val="93000"/>
                <a:satMod val="130000"/>
              </a:schemeClr>
            </a:gs>
            <a:gs pos="100000">
              <a:schemeClr val="accent5">
                <a:hueOff val="5038915"/>
                <a:satOff val="7109"/>
                <a:lumOff val="-88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000" b="1" kern="1200" dirty="0" smtClean="0">
              <a:latin typeface="+mn-lt"/>
              <a:cs typeface="Arial" panose="020B0604020202020204" pitchFamily="34" charset="0"/>
            </a:rPr>
            <a:t>наявність </a:t>
          </a:r>
          <a:r>
            <a:rPr lang="uk-UA" sz="3000" b="1" kern="1200" dirty="0" err="1" smtClean="0">
              <a:latin typeface="+mn-lt"/>
              <a:cs typeface="Arial" panose="020B0604020202020204" pitchFamily="34" charset="0"/>
            </a:rPr>
            <a:t>екстерналій</a:t>
          </a:r>
          <a:endParaRPr lang="ru-RU" sz="3000" b="1" kern="1200" dirty="0">
            <a:latin typeface="+mn-lt"/>
            <a:cs typeface="Arial" panose="020B0604020202020204" pitchFamily="34" charset="0"/>
          </a:endParaRPr>
        </a:p>
      </dsp:txBody>
      <dsp:txXfrm>
        <a:off x="1755652" y="2772108"/>
        <a:ext cx="6602593" cy="614013"/>
      </dsp:txXfrm>
    </dsp:sp>
    <dsp:sp modelId="{622F303C-2E01-453C-B508-A3A2F0707D73}">
      <dsp:nvSpPr>
        <dsp:cNvPr id="0" name=""/>
        <dsp:cNvSpPr/>
      </dsp:nvSpPr>
      <dsp:spPr>
        <a:xfrm>
          <a:off x="84003" y="2786081"/>
          <a:ext cx="1671649" cy="58606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A4E0C79F-79E8-4316-A6F3-A1FA02062B1A}">
      <dsp:nvSpPr>
        <dsp:cNvPr id="0" name=""/>
        <dsp:cNvSpPr/>
      </dsp:nvSpPr>
      <dsp:spPr>
        <a:xfrm>
          <a:off x="0" y="3471614"/>
          <a:ext cx="8358246" cy="12353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6718553"/>
                <a:satOff val="9479"/>
                <a:lumOff val="-1176"/>
                <a:alphaOff val="0"/>
                <a:shade val="51000"/>
                <a:satMod val="130000"/>
              </a:schemeClr>
            </a:gs>
            <a:gs pos="80000">
              <a:schemeClr val="accent5">
                <a:hueOff val="6718553"/>
                <a:satOff val="9479"/>
                <a:lumOff val="-1176"/>
                <a:alphaOff val="0"/>
                <a:shade val="93000"/>
                <a:satMod val="130000"/>
              </a:schemeClr>
            </a:gs>
            <a:gs pos="100000">
              <a:schemeClr val="accent5">
                <a:hueOff val="6718553"/>
                <a:satOff val="9479"/>
                <a:lumOff val="-117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000" b="1" kern="1200" dirty="0" smtClean="0">
              <a:latin typeface="+mn-lt"/>
              <a:cs typeface="Arial" panose="020B0604020202020204" pitchFamily="34" charset="0"/>
            </a:rPr>
            <a:t>виключна важливість безперебійного виробництва таких суспільних товарів як продукти харчування</a:t>
          </a:r>
          <a:endParaRPr lang="ru-RU" sz="3000" b="1" kern="1200" dirty="0">
            <a:latin typeface="+mn-lt"/>
            <a:cs typeface="Arial" panose="020B0604020202020204" pitchFamily="34" charset="0"/>
          </a:endParaRPr>
        </a:p>
      </dsp:txBody>
      <dsp:txXfrm>
        <a:off x="1755652" y="3471614"/>
        <a:ext cx="6602593" cy="1235327"/>
      </dsp:txXfrm>
    </dsp:sp>
    <dsp:sp modelId="{7AC31D04-5074-42A4-A507-53BA5070B543}">
      <dsp:nvSpPr>
        <dsp:cNvPr id="0" name=""/>
        <dsp:cNvSpPr/>
      </dsp:nvSpPr>
      <dsp:spPr>
        <a:xfrm>
          <a:off x="84003" y="3558413"/>
          <a:ext cx="1671649" cy="105875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FBCFFE0-CBB1-463F-911B-12FD7C3621B0}">
      <dsp:nvSpPr>
        <dsp:cNvPr id="0" name=""/>
        <dsp:cNvSpPr/>
      </dsp:nvSpPr>
      <dsp:spPr>
        <a:xfrm>
          <a:off x="248507" y="1123"/>
          <a:ext cx="3962756" cy="2085496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err="1" smtClean="0"/>
            <a:t>Підтримка</a:t>
          </a:r>
          <a:r>
            <a:rPr lang="ru-RU" sz="2800" kern="1200" dirty="0" smtClean="0"/>
            <a:t> доход</a:t>
          </a:r>
          <a:r>
            <a:rPr lang="uk-UA" sz="2800" kern="1200" dirty="0" err="1" smtClean="0"/>
            <a:t>ів</a:t>
          </a:r>
          <a:r>
            <a:rPr lang="uk-UA" sz="2800" kern="1200" dirty="0" smtClean="0"/>
            <a:t> працівників, зайнятих в аграрній сфері </a:t>
          </a:r>
          <a:endParaRPr lang="ru-RU" sz="2800" kern="1200" dirty="0"/>
        </a:p>
      </dsp:txBody>
      <dsp:txXfrm>
        <a:off x="248507" y="1123"/>
        <a:ext cx="3962756" cy="2085496"/>
      </dsp:txXfrm>
    </dsp:sp>
    <dsp:sp modelId="{2CFFF736-D1A6-4F1B-8B48-A8677FBC2278}">
      <dsp:nvSpPr>
        <dsp:cNvPr id="0" name=""/>
        <dsp:cNvSpPr/>
      </dsp:nvSpPr>
      <dsp:spPr>
        <a:xfrm>
          <a:off x="4558846" y="1123"/>
          <a:ext cx="3905613" cy="2085496"/>
        </a:xfrm>
        <a:prstGeom prst="rect">
          <a:avLst/>
        </a:prstGeom>
        <a:gradFill rotWithShape="0">
          <a:gsLst>
            <a:gs pos="0">
              <a:schemeClr val="accent5">
                <a:hueOff val="2239518"/>
                <a:satOff val="3160"/>
                <a:lumOff val="-392"/>
                <a:alphaOff val="0"/>
                <a:shade val="51000"/>
                <a:satMod val="130000"/>
              </a:schemeClr>
            </a:gs>
            <a:gs pos="80000">
              <a:schemeClr val="accent5">
                <a:hueOff val="2239518"/>
                <a:satOff val="3160"/>
                <a:lumOff val="-392"/>
                <a:alphaOff val="0"/>
                <a:shade val="93000"/>
                <a:satMod val="130000"/>
              </a:schemeClr>
            </a:gs>
            <a:gs pos="100000">
              <a:schemeClr val="accent5">
                <a:hueOff val="2239518"/>
                <a:satOff val="3160"/>
                <a:lumOff val="-39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000" kern="1200" dirty="0" smtClean="0"/>
            <a:t>Розвиток сільських територій</a:t>
          </a:r>
          <a:endParaRPr lang="ru-RU" sz="3000" kern="1200" dirty="0"/>
        </a:p>
      </dsp:txBody>
      <dsp:txXfrm>
        <a:off x="4558846" y="1123"/>
        <a:ext cx="3905613" cy="2085496"/>
      </dsp:txXfrm>
    </dsp:sp>
    <dsp:sp modelId="{0B98721F-EB06-4FAD-A7AB-DD16343FDCD3}">
      <dsp:nvSpPr>
        <dsp:cNvPr id="0" name=""/>
        <dsp:cNvSpPr/>
      </dsp:nvSpPr>
      <dsp:spPr>
        <a:xfrm>
          <a:off x="249098" y="2435325"/>
          <a:ext cx="3988060" cy="2085496"/>
        </a:xfrm>
        <a:prstGeom prst="rect">
          <a:avLst/>
        </a:prstGeom>
        <a:gradFill rotWithShape="0">
          <a:gsLst>
            <a:gs pos="0">
              <a:schemeClr val="accent5">
                <a:hueOff val="4479036"/>
                <a:satOff val="6319"/>
                <a:lumOff val="-784"/>
                <a:alphaOff val="0"/>
                <a:shade val="51000"/>
                <a:satMod val="130000"/>
              </a:schemeClr>
            </a:gs>
            <a:gs pos="80000">
              <a:schemeClr val="accent5">
                <a:hueOff val="4479036"/>
                <a:satOff val="6319"/>
                <a:lumOff val="-784"/>
                <a:alphaOff val="0"/>
                <a:shade val="93000"/>
                <a:satMod val="130000"/>
              </a:schemeClr>
            </a:gs>
            <a:gs pos="100000">
              <a:schemeClr val="accent5">
                <a:hueOff val="4479036"/>
                <a:satOff val="6319"/>
                <a:lumOff val="-78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000" kern="1200" dirty="0" smtClean="0"/>
            <a:t>Природоохоронні заходи</a:t>
          </a:r>
          <a:endParaRPr lang="ru-RU" sz="3000" kern="1200" dirty="0"/>
        </a:p>
      </dsp:txBody>
      <dsp:txXfrm>
        <a:off x="249098" y="2435325"/>
        <a:ext cx="3988060" cy="2085496"/>
      </dsp:txXfrm>
    </dsp:sp>
    <dsp:sp modelId="{D5E83CC0-6D63-4A41-901F-A96E0B93CC24}">
      <dsp:nvSpPr>
        <dsp:cNvPr id="0" name=""/>
        <dsp:cNvSpPr/>
      </dsp:nvSpPr>
      <dsp:spPr>
        <a:xfrm>
          <a:off x="4512722" y="2434202"/>
          <a:ext cx="4023166" cy="2085496"/>
        </a:xfrm>
        <a:prstGeom prst="rect">
          <a:avLst/>
        </a:prstGeom>
        <a:gradFill rotWithShape="0">
          <a:gsLst>
            <a:gs pos="0">
              <a:schemeClr val="accent5">
                <a:hueOff val="6718553"/>
                <a:satOff val="9479"/>
                <a:lumOff val="-1176"/>
                <a:alphaOff val="0"/>
                <a:shade val="51000"/>
                <a:satMod val="130000"/>
              </a:schemeClr>
            </a:gs>
            <a:gs pos="80000">
              <a:schemeClr val="accent5">
                <a:hueOff val="6718553"/>
                <a:satOff val="9479"/>
                <a:lumOff val="-1176"/>
                <a:alphaOff val="0"/>
                <a:shade val="93000"/>
                <a:satMod val="130000"/>
              </a:schemeClr>
            </a:gs>
            <a:gs pos="100000">
              <a:schemeClr val="accent5">
                <a:hueOff val="6718553"/>
                <a:satOff val="9479"/>
                <a:lumOff val="-117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000" kern="1200" dirty="0" err="1" smtClean="0"/>
            <a:t>Зовнішньоторгівельна</a:t>
          </a:r>
          <a:r>
            <a:rPr lang="uk-UA" sz="3000" kern="1200" dirty="0" smtClean="0"/>
            <a:t> політика</a:t>
          </a:r>
          <a:endParaRPr lang="ru-RU" sz="3000" kern="1200" dirty="0"/>
        </a:p>
      </dsp:txBody>
      <dsp:txXfrm>
        <a:off x="4512722" y="2434202"/>
        <a:ext cx="4023166" cy="20854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6282C9-43A1-4672-892C-DCD964CFFBC8}" type="datetimeFigureOut">
              <a:rPr lang="ru-RU" smtClean="0"/>
              <a:pPr/>
              <a:t>13.04.2016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5E9B68-A630-4656-BA17-91C1D3950F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428528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E9B68-A630-4656-BA17-91C1D3950FA4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81160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-342880" y="4714884"/>
            <a:ext cx="7772400" cy="1470025"/>
          </a:xfrm>
        </p:spPr>
        <p:txBody>
          <a:bodyPr>
            <a:normAutofit/>
          </a:bodyPr>
          <a:lstStyle>
            <a:lvl1pPr>
              <a:defRPr sz="5400" b="1" cap="none" spc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+mn-lt"/>
              </a:defRPr>
            </a:lvl1pPr>
          </a:lstStyle>
          <a:p>
            <a:r>
              <a:rPr lang="en-US" altLang="zh-CN" dirty="0" smtClean="0"/>
              <a:t>PowerPoint Template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28588" y="5786454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CN" dirty="0" smtClean="0"/>
              <a:t>Click to edit Master subtitle style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l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title" hasCustomPrompt="1"/>
          </p:nvPr>
        </p:nvSpPr>
        <p:spPr>
          <a:xfrm>
            <a:off x="-571536" y="-71462"/>
            <a:ext cx="8229600" cy="1143000"/>
          </a:xfrm>
        </p:spPr>
        <p:txBody>
          <a:bodyPr>
            <a:normAutofit/>
          </a:bodyPr>
          <a:lstStyle>
            <a:lvl1pPr>
              <a:defRPr sz="5500" b="1" cap="none" spc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defRPr>
            </a:lvl1pPr>
          </a:lstStyle>
          <a:p>
            <a:r>
              <a:rPr lang="en-US" altLang="zh-CN" dirty="0" smtClean="0"/>
              <a:t>PowerPoint Template</a:t>
            </a:r>
            <a:endParaRPr lang="zh-CN" altLang="en-US" dirty="0"/>
          </a:p>
        </p:txBody>
      </p:sp>
      <p:sp>
        <p:nvSpPr>
          <p:cNvPr id="7" name="SmartArt 占位符 6"/>
          <p:cNvSpPr>
            <a:spLocks noGrp="1"/>
          </p:cNvSpPr>
          <p:nvPr>
            <p:ph type="dgm" sz="quarter" idx="11"/>
          </p:nvPr>
        </p:nvSpPr>
        <p:spPr>
          <a:xfrm>
            <a:off x="714348" y="1785938"/>
            <a:ext cx="4572007" cy="4143392"/>
          </a:xfrm>
        </p:spPr>
        <p:txBody>
          <a:bodyPr/>
          <a:lstStyle/>
          <a:p>
            <a:r>
              <a:rPr lang="ru-RU" altLang="zh-CN" smtClean="0"/>
              <a:t>Вставка рисунка SmartArt</a:t>
            </a:r>
            <a:endParaRPr lang="zh-CN" altLang="en-US"/>
          </a:p>
        </p:txBody>
      </p:sp>
      <p:sp>
        <p:nvSpPr>
          <p:cNvPr id="10" name="内容占位符 9"/>
          <p:cNvSpPr>
            <a:spLocks noGrp="1"/>
          </p:cNvSpPr>
          <p:nvPr>
            <p:ph sz="quarter" idx="12"/>
          </p:nvPr>
        </p:nvSpPr>
        <p:spPr>
          <a:xfrm>
            <a:off x="5429250" y="1785938"/>
            <a:ext cx="3214688" cy="4143375"/>
          </a:xfrm>
        </p:spPr>
        <p:txBody>
          <a:bodyPr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l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title" hasCustomPrompt="1"/>
          </p:nvPr>
        </p:nvSpPr>
        <p:spPr>
          <a:xfrm>
            <a:off x="-642974" y="-24"/>
            <a:ext cx="8229600" cy="1143000"/>
          </a:xfrm>
        </p:spPr>
        <p:txBody>
          <a:bodyPr>
            <a:normAutofit/>
          </a:bodyPr>
          <a:lstStyle>
            <a:lvl1pPr>
              <a:defRPr sz="5500" b="1" cap="none" spc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defRPr>
            </a:lvl1pPr>
          </a:lstStyle>
          <a:p>
            <a:r>
              <a:rPr lang="en-US" altLang="zh-CN" dirty="0" smtClean="0"/>
              <a:t>PowerPoint Template</a:t>
            </a:r>
            <a:endParaRPr lang="zh-CN" altLang="en-US" dirty="0"/>
          </a:p>
        </p:txBody>
      </p:sp>
      <p:sp>
        <p:nvSpPr>
          <p:cNvPr id="5" name="SmartArt 占位符 4"/>
          <p:cNvSpPr>
            <a:spLocks noGrp="1"/>
          </p:cNvSpPr>
          <p:nvPr>
            <p:ph type="dgm" sz="quarter" idx="10"/>
          </p:nvPr>
        </p:nvSpPr>
        <p:spPr>
          <a:xfrm>
            <a:off x="714375" y="1857375"/>
            <a:ext cx="4000500" cy="4286250"/>
          </a:xfrm>
        </p:spPr>
        <p:txBody>
          <a:bodyPr/>
          <a:lstStyle/>
          <a:p>
            <a:r>
              <a:rPr lang="ru-RU" altLang="zh-CN" smtClean="0"/>
              <a:t>Вставка рисунка SmartArt</a:t>
            </a:r>
            <a:endParaRPr lang="zh-CN" altLang="en-US"/>
          </a:p>
        </p:txBody>
      </p:sp>
      <p:sp>
        <p:nvSpPr>
          <p:cNvPr id="8" name="内容占位符 7"/>
          <p:cNvSpPr>
            <a:spLocks noGrp="1"/>
          </p:cNvSpPr>
          <p:nvPr>
            <p:ph sz="quarter" idx="11"/>
          </p:nvPr>
        </p:nvSpPr>
        <p:spPr>
          <a:xfrm>
            <a:off x="5000625" y="1857375"/>
            <a:ext cx="3714750" cy="4286250"/>
          </a:xfrm>
        </p:spPr>
        <p:txBody>
          <a:bodyPr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l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图片占位符 8"/>
          <p:cNvSpPr>
            <a:spLocks noGrp="1"/>
          </p:cNvSpPr>
          <p:nvPr>
            <p:ph type="pic" sz="quarter" idx="10"/>
          </p:nvPr>
        </p:nvSpPr>
        <p:spPr>
          <a:xfrm>
            <a:off x="428596" y="1714487"/>
            <a:ext cx="2071703" cy="2071703"/>
          </a:xfrm>
        </p:spPr>
        <p:txBody>
          <a:bodyPr/>
          <a:lstStyle/>
          <a:p>
            <a:r>
              <a:rPr lang="ru-RU" altLang="zh-CN" smtClean="0"/>
              <a:t>Вставка рисунка</a:t>
            </a:r>
            <a:endParaRPr lang="zh-CN" altLang="en-US"/>
          </a:p>
        </p:txBody>
      </p:sp>
      <p:sp>
        <p:nvSpPr>
          <p:cNvPr id="10" name="图片占位符 8"/>
          <p:cNvSpPr>
            <a:spLocks noGrp="1"/>
          </p:cNvSpPr>
          <p:nvPr>
            <p:ph type="pic" sz="quarter" idx="11"/>
          </p:nvPr>
        </p:nvSpPr>
        <p:spPr>
          <a:xfrm>
            <a:off x="2571735" y="1714488"/>
            <a:ext cx="2071703" cy="2071703"/>
          </a:xfrm>
        </p:spPr>
        <p:txBody>
          <a:bodyPr/>
          <a:lstStyle/>
          <a:p>
            <a:r>
              <a:rPr lang="ru-RU" altLang="zh-CN" smtClean="0"/>
              <a:t>Вставка рисунка</a:t>
            </a:r>
            <a:endParaRPr lang="zh-CN" altLang="en-US"/>
          </a:p>
        </p:txBody>
      </p:sp>
      <p:sp>
        <p:nvSpPr>
          <p:cNvPr id="11" name="图片占位符 8"/>
          <p:cNvSpPr>
            <a:spLocks noGrp="1"/>
          </p:cNvSpPr>
          <p:nvPr>
            <p:ph type="pic" sz="quarter" idx="12"/>
          </p:nvPr>
        </p:nvSpPr>
        <p:spPr>
          <a:xfrm>
            <a:off x="428595" y="3857627"/>
            <a:ext cx="2071703" cy="2071703"/>
          </a:xfrm>
        </p:spPr>
        <p:txBody>
          <a:bodyPr/>
          <a:lstStyle/>
          <a:p>
            <a:r>
              <a:rPr lang="ru-RU" altLang="zh-CN" smtClean="0"/>
              <a:t>Вставка рисунка</a:t>
            </a:r>
            <a:endParaRPr lang="zh-CN" altLang="en-US"/>
          </a:p>
        </p:txBody>
      </p:sp>
      <p:sp>
        <p:nvSpPr>
          <p:cNvPr id="12" name="图片占位符 8"/>
          <p:cNvSpPr>
            <a:spLocks noGrp="1"/>
          </p:cNvSpPr>
          <p:nvPr>
            <p:ph type="pic" sz="quarter" idx="13"/>
          </p:nvPr>
        </p:nvSpPr>
        <p:spPr>
          <a:xfrm>
            <a:off x="2571736" y="3857627"/>
            <a:ext cx="2071703" cy="2071703"/>
          </a:xfrm>
        </p:spPr>
        <p:txBody>
          <a:bodyPr/>
          <a:lstStyle/>
          <a:p>
            <a:r>
              <a:rPr lang="ru-RU" altLang="zh-CN" smtClean="0"/>
              <a:t>Вставка рисунка</a:t>
            </a:r>
            <a:endParaRPr lang="zh-CN" altLang="en-US"/>
          </a:p>
        </p:txBody>
      </p:sp>
      <p:sp>
        <p:nvSpPr>
          <p:cNvPr id="7" name="标题 6"/>
          <p:cNvSpPr>
            <a:spLocks noGrp="1"/>
          </p:cNvSpPr>
          <p:nvPr>
            <p:ph type="title" hasCustomPrompt="1"/>
          </p:nvPr>
        </p:nvSpPr>
        <p:spPr>
          <a:xfrm>
            <a:off x="-785850" y="-16"/>
            <a:ext cx="8229600" cy="1143000"/>
          </a:xfrm>
        </p:spPr>
        <p:txBody>
          <a:bodyPr>
            <a:normAutofit/>
          </a:bodyPr>
          <a:lstStyle>
            <a:lvl1pPr>
              <a:defRPr sz="5500" b="1" cap="none" spc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defRPr>
            </a:lvl1pPr>
          </a:lstStyle>
          <a:p>
            <a:r>
              <a:rPr lang="en-US" altLang="zh-CN" dirty="0" smtClean="0"/>
              <a:t>PowerPoint Template</a:t>
            </a:r>
            <a:endParaRPr lang="zh-CN" altLang="en-US" dirty="0"/>
          </a:p>
        </p:txBody>
      </p:sp>
      <p:sp>
        <p:nvSpPr>
          <p:cNvPr id="13" name="内容占位符 12"/>
          <p:cNvSpPr>
            <a:spLocks noGrp="1"/>
          </p:cNvSpPr>
          <p:nvPr>
            <p:ph sz="quarter" idx="14"/>
          </p:nvPr>
        </p:nvSpPr>
        <p:spPr>
          <a:xfrm>
            <a:off x="4786313" y="1714500"/>
            <a:ext cx="3786187" cy="4214813"/>
          </a:xfrm>
        </p:spPr>
        <p:txBody>
          <a:bodyPr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l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l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500063" y="1143000"/>
            <a:ext cx="8143875" cy="13573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altLang="zh-CN" smtClean="0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l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1"/>
          <p:cNvSpPr>
            <a:spLocks noGrp="1"/>
          </p:cNvSpPr>
          <p:nvPr>
            <p:ph type="title" hasCustomPrompt="1"/>
          </p:nvPr>
        </p:nvSpPr>
        <p:spPr>
          <a:xfrm>
            <a:off x="-928726" y="5143512"/>
            <a:ext cx="8229600" cy="1143000"/>
          </a:xfrm>
        </p:spPr>
        <p:txBody>
          <a:bodyPr>
            <a:normAutofit/>
          </a:bodyPr>
          <a:lstStyle>
            <a:lvl1pPr>
              <a:defRPr sz="5400" b="1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r>
              <a:rPr lang="en-US" altLang="zh-CN" dirty="0" smtClean="0"/>
              <a:t>Thank You !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l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2016-4-13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5" r:id="rId5"/>
    <p:sldLayoutId id="2147483657" r:id="rId6"/>
    <p:sldLayoutId id="2147483656" r:id="rId7"/>
  </p:sldLayoutIdLst>
  <mc:AlternateContent xmlns:mc="http://schemas.openxmlformats.org/markup-compatibility/2006">
    <mc:Choice xmlns:p14="http://schemas.microsoft.com/office/powerpoint/2010/main" xmlns="" Requires="p14">
      <p:transition spd="slow" p14:dur="1200">
        <p14:flip dir="l"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214338"/>
            <a:ext cx="9144000" cy="707233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8596" y="4286256"/>
            <a:ext cx="8286808" cy="20621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i="1" dirty="0" smtClean="0">
                <a:latin typeface="Times New Roman" pitchFamily="18" charset="0"/>
                <a:cs typeface="Times New Roman" pitchFamily="18" charset="0"/>
              </a:rPr>
              <a:t>ІВАНЬКО АНАТОЛІЙ ВАСИЛЬОВИЧ, 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800" dirty="0">
                <a:latin typeface="Times New Roman" pitchFamily="18" charset="0"/>
                <a:cs typeface="Times New Roman" pitchFamily="18" charset="0"/>
              </a:rPr>
            </a:br>
            <a:r>
              <a:rPr lang="uk-UA" sz="2500" b="1" i="1" dirty="0" smtClean="0">
                <a:latin typeface="Times New Roman" pitchFamily="18" charset="0"/>
                <a:cs typeface="Times New Roman" pitchFamily="18" charset="0"/>
              </a:rPr>
              <a:t>кандидат економічних наук, </a:t>
            </a:r>
          </a:p>
          <a:p>
            <a:pPr algn="ctr"/>
            <a:r>
              <a:rPr lang="uk-UA" sz="2500" b="1" i="1" dirty="0" smtClean="0">
                <a:latin typeface="Times New Roman" pitchFamily="18" charset="0"/>
                <a:cs typeface="Times New Roman" pitchFamily="18" charset="0"/>
              </a:rPr>
              <a:t>завідувач кафедри аграрної економіки ВП НУБіП України</a:t>
            </a:r>
            <a:endParaRPr lang="ru-RU" sz="25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500" b="1" i="1" dirty="0" smtClean="0">
                <a:latin typeface="Times New Roman" pitchFamily="18" charset="0"/>
                <a:cs typeface="Times New Roman" pitchFamily="18" charset="0"/>
              </a:rPr>
              <a:t>«Ніжинський  агротехнічний інститут»,</a:t>
            </a:r>
            <a:endParaRPr lang="ru-RU" sz="25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500" b="1" i="1" dirty="0" smtClean="0">
                <a:latin typeface="Times New Roman" pitchFamily="18" charset="0"/>
                <a:cs typeface="Times New Roman" pitchFamily="18" charset="0"/>
              </a:rPr>
              <a:t>заслужений працівник сільського господарства України</a:t>
            </a:r>
            <a:endParaRPr lang="ru-RU" sz="25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64296" y="260927"/>
            <a:ext cx="49320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uk-UA" sz="2800" b="1" dirty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anose="04040605051002020D02" pitchFamily="82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45483"/>
            <a:ext cx="7848872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uk-UA" sz="4500" dirty="0"/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785794"/>
            <a:ext cx="9144000" cy="20313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4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Стратегія регулювання розвитку аграрного сектора:                                             цілі, причини, напрями здійснення</a:t>
            </a:r>
            <a:endParaRPr kumimoji="0" lang="uk-UA" sz="4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14282" y="642918"/>
            <a:ext cx="3888432" cy="1728192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 smtClean="0"/>
          </a:p>
          <a:p>
            <a:pPr algn="ctr"/>
            <a:r>
              <a:rPr lang="ru-RU" sz="3000" dirty="0" err="1" smtClean="0"/>
              <a:t>окремою</a:t>
            </a:r>
            <a:r>
              <a:rPr lang="ru-RU" sz="3000" dirty="0" smtClean="0"/>
              <a:t> </a:t>
            </a:r>
            <a:r>
              <a:rPr lang="ru-RU" sz="3000" dirty="0" err="1"/>
              <a:t>функцією</a:t>
            </a:r>
            <a:r>
              <a:rPr lang="ru-RU" sz="3000" dirty="0"/>
              <a:t> </a:t>
            </a:r>
            <a:r>
              <a:rPr lang="ru-RU" sz="3000" dirty="0" err="1"/>
              <a:t>управління</a:t>
            </a:r>
            <a:r>
              <a:rPr lang="ru-RU" sz="3000" dirty="0"/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642918"/>
            <a:ext cx="2786082" cy="648072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000" b="1" dirty="0" err="1" smtClean="0"/>
              <a:t>Регулювання</a:t>
            </a:r>
            <a:r>
              <a:rPr lang="ru-RU" sz="3000" b="1" dirty="0" smtClean="0"/>
              <a:t> є: </a:t>
            </a:r>
            <a:endParaRPr lang="ru-RU" sz="30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4000" cy="26064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57488" y="1000108"/>
            <a:ext cx="4975510" cy="3857652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2714612" y="4857760"/>
            <a:ext cx="5931019" cy="1584176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 smtClean="0"/>
          </a:p>
          <a:p>
            <a:pPr algn="ctr"/>
            <a:r>
              <a:rPr lang="ru-RU" sz="3000" dirty="0" err="1" smtClean="0"/>
              <a:t>нівелювання</a:t>
            </a:r>
            <a:r>
              <a:rPr lang="ru-RU" sz="3000" dirty="0" smtClean="0"/>
              <a:t> </a:t>
            </a:r>
            <a:r>
              <a:rPr lang="ru-RU" sz="3000" dirty="0" err="1"/>
              <a:t>відхилень</a:t>
            </a:r>
            <a:r>
              <a:rPr lang="ru-RU" sz="3000" dirty="0"/>
              <a:t> </a:t>
            </a:r>
            <a:r>
              <a:rPr lang="ru-RU" sz="3000" dirty="0" smtClean="0"/>
              <a:t> у </a:t>
            </a:r>
            <a:r>
              <a:rPr lang="ru-RU" sz="3000" dirty="0" err="1"/>
              <a:t>процесі</a:t>
            </a:r>
            <a:r>
              <a:rPr lang="ru-RU" sz="3000" dirty="0"/>
              <a:t> </a:t>
            </a:r>
            <a:r>
              <a:rPr lang="ru-RU" sz="3000" dirty="0" err="1"/>
              <a:t>досягнення</a:t>
            </a:r>
            <a:r>
              <a:rPr lang="ru-RU" sz="3000" dirty="0"/>
              <a:t> </a:t>
            </a:r>
            <a:r>
              <a:rPr lang="ru-RU" sz="3000" dirty="0" err="1" smtClean="0"/>
              <a:t>цілей</a:t>
            </a:r>
            <a:r>
              <a:rPr lang="ru-RU" sz="3000" dirty="0" smtClean="0"/>
              <a:t> </a:t>
            </a:r>
            <a:r>
              <a:rPr lang="ru-RU" sz="3000" dirty="0" err="1"/>
              <a:t>розвитку</a:t>
            </a:r>
            <a:endParaRPr lang="ru-RU" sz="3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714612" y="4857760"/>
            <a:ext cx="4000527" cy="576064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000" b="1" dirty="0" err="1"/>
              <a:t>Ціллю</a:t>
            </a:r>
            <a:r>
              <a:rPr lang="ru-RU" sz="3000" b="1" dirty="0"/>
              <a:t> </a:t>
            </a:r>
            <a:r>
              <a:rPr lang="ru-RU" sz="3000" b="1" dirty="0" err="1"/>
              <a:t>регулювання</a:t>
            </a:r>
            <a:r>
              <a:rPr lang="ru-RU" sz="3000" b="1" dirty="0"/>
              <a:t> </a:t>
            </a:r>
            <a:r>
              <a:rPr lang="ru-RU" sz="3000" b="1" dirty="0" smtClean="0"/>
              <a:t>є:  </a:t>
            </a:r>
            <a:endParaRPr lang="ru-RU" sz="3000" b="1" dirty="0"/>
          </a:p>
        </p:txBody>
      </p:sp>
    </p:spTree>
    <p:extLst>
      <p:ext uri="{BB962C8B-B14F-4D97-AF65-F5344CB8AC3E}">
        <p14:creationId xmlns:p14="http://schemas.microsoft.com/office/powerpoint/2010/main" xmlns="" val="302133281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965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26064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Соединительная линия уступом 21"/>
          <p:cNvCxnSpPr/>
          <p:nvPr/>
        </p:nvCxnSpPr>
        <p:spPr>
          <a:xfrm rot="16200000" flipH="1">
            <a:off x="6266344" y="1927027"/>
            <a:ext cx="1440160" cy="1008112"/>
          </a:xfrm>
          <a:prstGeom prst="bentConnector3">
            <a:avLst/>
          </a:prstGeom>
          <a:ln w="57150">
            <a:solidFill>
              <a:srgbClr val="474B78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5220072" y="2774592"/>
            <a:ext cx="3766295" cy="929378"/>
          </a:xfrm>
          <a:prstGeom prst="roundRect">
            <a:avLst>
              <a:gd name="adj" fmla="val 10000"/>
            </a:avLst>
          </a:prstGeom>
          <a:solidFill>
            <a:srgbClr val="C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sp>
      <p:grpSp>
        <p:nvGrpSpPr>
          <p:cNvPr id="14" name="Группа 13"/>
          <p:cNvGrpSpPr/>
          <p:nvPr/>
        </p:nvGrpSpPr>
        <p:grpSpPr>
          <a:xfrm>
            <a:off x="5103277" y="2936830"/>
            <a:ext cx="3766295" cy="929378"/>
            <a:chOff x="4839351" y="1330334"/>
            <a:chExt cx="3766295" cy="929378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4839351" y="1330334"/>
              <a:ext cx="3766295" cy="929378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</p:sp>
        <p:sp>
          <p:nvSpPr>
            <p:cNvPr id="16" name="Скругленный прямоугольник 4"/>
            <p:cNvSpPr/>
            <p:nvPr/>
          </p:nvSpPr>
          <p:spPr>
            <a:xfrm>
              <a:off x="4866572" y="1357555"/>
              <a:ext cx="3711853" cy="874936"/>
            </a:xfrm>
            <a:prstGeom prst="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114300" tIns="114300" rIns="114300" bIns="114300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3000" b="1" kern="1200" noProof="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сили  пропозиції</a:t>
              </a:r>
              <a:endParaRPr lang="uk-UA" sz="3000" b="1" kern="1200" noProof="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24" name="Соединительная линия уступом 23"/>
          <p:cNvCxnSpPr/>
          <p:nvPr/>
        </p:nvCxnSpPr>
        <p:spPr>
          <a:xfrm rot="5400000">
            <a:off x="1475656" y="1880846"/>
            <a:ext cx="1440160" cy="1008112"/>
          </a:xfrm>
          <a:prstGeom prst="bentConnector3">
            <a:avLst/>
          </a:prstGeom>
          <a:ln w="57150">
            <a:solidFill>
              <a:srgbClr val="474B78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Скругленный прямоугольник 8"/>
          <p:cNvSpPr/>
          <p:nvPr/>
        </p:nvSpPr>
        <p:spPr>
          <a:xfrm>
            <a:off x="251520" y="2797251"/>
            <a:ext cx="3319803" cy="891817"/>
          </a:xfrm>
          <a:prstGeom prst="roundRect">
            <a:avLst>
              <a:gd name="adj" fmla="val 10000"/>
            </a:avLst>
          </a:prstGeom>
          <a:solidFill>
            <a:srgbClr val="C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sp>
      <p:grpSp>
        <p:nvGrpSpPr>
          <p:cNvPr id="10" name="Группа 9"/>
          <p:cNvGrpSpPr/>
          <p:nvPr/>
        </p:nvGrpSpPr>
        <p:grpSpPr>
          <a:xfrm>
            <a:off x="369416" y="2955870"/>
            <a:ext cx="3319803" cy="891817"/>
            <a:chOff x="963976" y="1330334"/>
            <a:chExt cx="3319803" cy="891817"/>
          </a:xfrm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963976" y="1330334"/>
              <a:ext cx="3319803" cy="891817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</p:sp>
        <p:sp>
          <p:nvSpPr>
            <p:cNvPr id="12" name="Скругленный прямоугольник 4"/>
            <p:cNvSpPr/>
            <p:nvPr/>
          </p:nvSpPr>
          <p:spPr>
            <a:xfrm>
              <a:off x="990096" y="1356454"/>
              <a:ext cx="3267563" cy="839577"/>
            </a:xfrm>
            <a:prstGeom prst="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114300" tIns="114300" rIns="114300" bIns="114300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3000" b="1" kern="1200" noProof="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сили  попиту</a:t>
              </a:r>
              <a:endParaRPr lang="uk-UA" sz="3000" b="1" kern="1200" noProof="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" name="Скругленный прямоугольник 7"/>
          <p:cNvSpPr/>
          <p:nvPr/>
        </p:nvSpPr>
        <p:spPr>
          <a:xfrm>
            <a:off x="921248" y="1196752"/>
            <a:ext cx="7286418" cy="807570"/>
          </a:xfrm>
          <a:prstGeom prst="roundRect">
            <a:avLst>
              <a:gd name="adj" fmla="val 10000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sp>
      <p:grpSp>
        <p:nvGrpSpPr>
          <p:cNvPr id="5" name="Группа 4"/>
          <p:cNvGrpSpPr/>
          <p:nvPr/>
        </p:nvGrpSpPr>
        <p:grpSpPr>
          <a:xfrm>
            <a:off x="921248" y="1029083"/>
            <a:ext cx="7286418" cy="807570"/>
            <a:chOff x="1119913" y="0"/>
            <a:chExt cx="7286418" cy="807570"/>
          </a:xfrm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1119913" y="0"/>
              <a:ext cx="7286418" cy="807570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</p:sp>
        <p:sp>
          <p:nvSpPr>
            <p:cNvPr id="7" name="Скругленный прямоугольник 4"/>
            <p:cNvSpPr/>
            <p:nvPr/>
          </p:nvSpPr>
          <p:spPr>
            <a:xfrm>
              <a:off x="1143566" y="23653"/>
              <a:ext cx="7239112" cy="760264"/>
            </a:xfrm>
            <a:prstGeom prst="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114300" tIns="114300" rIns="114300" bIns="114300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3000" b="1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Основними силами в економіці є: </a:t>
              </a:r>
              <a:endParaRPr lang="ru-RU" sz="3000" b="1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1979" y="4023351"/>
            <a:ext cx="3566194" cy="2370330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5586170" y="4005589"/>
            <a:ext cx="3249175" cy="243840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32428" y="4869160"/>
            <a:ext cx="1971419" cy="1753742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66743652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74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97078" y="5157192"/>
            <a:ext cx="8773692" cy="138499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  <a:sp3d extrusionH="57150" prstMaterial="metal">
              <a:bevelT w="38100" h="38100" prst="relaxedInset"/>
            </a:sp3d>
          </a:bodyPr>
          <a:lstStyle/>
          <a:p>
            <a:pPr indent="457200"/>
            <a:r>
              <a:rPr lang="uk-U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Цей стан характеризує задоволення даних сил           у рівновазі та відсутність мотивів для зміни свого положення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476672"/>
            <a:ext cx="5437838" cy="2400657"/>
          </a:xfrm>
          <a:prstGeom prst="rect">
            <a:avLst/>
          </a:prstGeom>
          <a:ln>
            <a:noFill/>
          </a:ln>
          <a:effectLst>
            <a:softEdge rad="317500"/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  <a:sp3d extrusionH="57150" prstMaterial="metal">
              <a:bevelT w="38100" h="38100" prst="relaxedInset"/>
            </a:sp3d>
          </a:bodyPr>
          <a:lstStyle/>
          <a:p>
            <a:pPr indent="457200"/>
            <a:r>
              <a:rPr lang="uk-UA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Одним із завдань держави є збалансування сил попиту і пропозиції, що досягається через встановлення стану ринкової рівноваги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9144000" cy="26064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23928" y="2276872"/>
            <a:ext cx="4320480" cy="324036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779956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74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26064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Соединительная линия уступом 9"/>
          <p:cNvCxnSpPr/>
          <p:nvPr/>
        </p:nvCxnSpPr>
        <p:spPr>
          <a:xfrm rot="16200000" flipH="1">
            <a:off x="1405914" y="2168860"/>
            <a:ext cx="1008112" cy="936104"/>
          </a:xfrm>
          <a:prstGeom prst="bentConnector3">
            <a:avLst/>
          </a:prstGeom>
          <a:ln w="38100">
            <a:solidFill>
              <a:srgbClr val="08080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Соединительная линия уступом 11"/>
          <p:cNvCxnSpPr/>
          <p:nvPr/>
        </p:nvCxnSpPr>
        <p:spPr>
          <a:xfrm rot="16200000" flipH="1">
            <a:off x="3931689" y="4185084"/>
            <a:ext cx="1008112" cy="936104"/>
          </a:xfrm>
          <a:prstGeom prst="bentConnector3">
            <a:avLst/>
          </a:prstGeom>
          <a:ln w="38100">
            <a:solidFill>
              <a:srgbClr val="08080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2915816" y="5157192"/>
            <a:ext cx="4464496" cy="1296144"/>
          </a:xfrm>
          <a:prstGeom prst="rect">
            <a:avLst/>
          </a:prstGeom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з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пріоритетом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встановлення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ринкової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рівноваги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781083"/>
            <a:ext cx="7632848" cy="1512168"/>
          </a:xfrm>
          <a:prstGeom prst="rect">
            <a:avLst/>
          </a:prstGeom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стратегічному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розрізі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окремими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складовими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регулювання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будуть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613488" y="3140968"/>
            <a:ext cx="4470679" cy="1296144"/>
          </a:xfrm>
          <a:prstGeom prst="rect">
            <a:avLst/>
          </a:prstGeom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стратегічні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прогнози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динаміки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зміни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попиту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пропозиції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27607" y="3511445"/>
            <a:ext cx="2795050" cy="1921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6459925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74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51520" y="404664"/>
            <a:ext cx="8640960" cy="1477328"/>
          </a:xfrm>
          <a:prstGeom prst="rect">
            <a:avLst/>
          </a:prstGeom>
          <a:ln>
            <a:noFill/>
          </a:ln>
          <a:effectLst>
            <a:softEdge rad="317500"/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7200"/>
            <a:r>
              <a:rPr lang="ru-RU" sz="3000" b="1" dirty="0" err="1">
                <a:solidFill>
                  <a:schemeClr val="tx1"/>
                </a:solidFill>
                <a:cs typeface="Arial" panose="020B0604020202020204" pitchFamily="34" charset="0"/>
              </a:rPr>
              <a:t>Узагальнення</a:t>
            </a:r>
            <a:r>
              <a:rPr lang="ru-RU" sz="3000" b="1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ru-RU" sz="3000" b="1" dirty="0" err="1">
                <a:solidFill>
                  <a:schemeClr val="tx1"/>
                </a:solidFill>
                <a:cs typeface="Arial" panose="020B0604020202020204" pitchFamily="34" charset="0"/>
              </a:rPr>
              <a:t>сукупності</a:t>
            </a:r>
            <a:r>
              <a:rPr lang="ru-RU" sz="3000" b="1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ru-RU" sz="3000" b="1" dirty="0" err="1">
                <a:solidFill>
                  <a:schemeClr val="tx1"/>
                </a:solidFill>
                <a:cs typeface="Arial" panose="020B0604020202020204" pitchFamily="34" charset="0"/>
              </a:rPr>
              <a:t>напрямів</a:t>
            </a:r>
            <a:r>
              <a:rPr lang="ru-RU" sz="3000" b="1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ru-RU" sz="3000" b="1" dirty="0" err="1">
                <a:solidFill>
                  <a:schemeClr val="tx1"/>
                </a:solidFill>
                <a:cs typeface="Arial" panose="020B0604020202020204" pitchFamily="34" charset="0"/>
              </a:rPr>
              <a:t>здійснення</a:t>
            </a:r>
            <a:r>
              <a:rPr lang="ru-RU" sz="3000" b="1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ru-RU" sz="3000" b="1" dirty="0" err="1">
                <a:solidFill>
                  <a:schemeClr val="tx1"/>
                </a:solidFill>
                <a:cs typeface="Arial" panose="020B0604020202020204" pitchFamily="34" charset="0"/>
              </a:rPr>
              <a:t>державної</a:t>
            </a:r>
            <a:r>
              <a:rPr lang="ru-RU" sz="3000" b="1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ru-RU" sz="3000" b="1" dirty="0" err="1">
                <a:solidFill>
                  <a:schemeClr val="tx1"/>
                </a:solidFill>
                <a:cs typeface="Arial" panose="020B0604020202020204" pitchFamily="34" charset="0"/>
              </a:rPr>
              <a:t>підтримки</a:t>
            </a:r>
            <a:r>
              <a:rPr lang="ru-RU" sz="3000" b="1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ru-RU" sz="3000" b="1" dirty="0" err="1">
                <a:solidFill>
                  <a:schemeClr val="tx1"/>
                </a:solidFill>
                <a:cs typeface="Arial" panose="020B0604020202020204" pitchFamily="34" charset="0"/>
              </a:rPr>
              <a:t>розвитку</a:t>
            </a:r>
            <a:r>
              <a:rPr lang="ru-RU" sz="3000" b="1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ru-RU" sz="30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аграрного </a:t>
            </a:r>
            <a:r>
              <a:rPr lang="ru-RU" sz="3000" b="1" dirty="0">
                <a:solidFill>
                  <a:schemeClr val="tx1"/>
                </a:solidFill>
                <a:cs typeface="Arial" panose="020B0604020202020204" pitchFamily="34" charset="0"/>
              </a:rPr>
              <a:t>сектору </a:t>
            </a:r>
            <a:r>
              <a:rPr lang="ru-RU" sz="3000" b="1" dirty="0" err="1" smtClean="0">
                <a:solidFill>
                  <a:schemeClr val="tx1"/>
                </a:solidFill>
                <a:cs typeface="Arial" panose="020B0604020202020204" pitchFamily="34" charset="0"/>
              </a:rPr>
              <a:t>може</a:t>
            </a:r>
            <a:r>
              <a:rPr lang="ru-RU" sz="30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ru-RU" sz="3000" b="1" dirty="0">
                <a:solidFill>
                  <a:schemeClr val="tx1"/>
                </a:solidFill>
                <a:cs typeface="Arial" panose="020B0604020202020204" pitchFamily="34" charset="0"/>
              </a:rPr>
              <a:t>бути </a:t>
            </a:r>
            <a:r>
              <a:rPr lang="ru-RU" sz="3000" b="1" dirty="0" err="1">
                <a:solidFill>
                  <a:schemeClr val="tx1"/>
                </a:solidFill>
                <a:cs typeface="Arial" panose="020B0604020202020204" pitchFamily="34" charset="0"/>
              </a:rPr>
              <a:t>зведена</a:t>
            </a:r>
            <a:r>
              <a:rPr lang="ru-RU" sz="3000" b="1" dirty="0">
                <a:solidFill>
                  <a:schemeClr val="tx1"/>
                </a:solidFill>
                <a:cs typeface="Arial" panose="020B0604020202020204" pitchFamily="34" charset="0"/>
              </a:rPr>
              <a:t> до </a:t>
            </a:r>
            <a:r>
              <a:rPr lang="ru-RU" sz="3000" b="1" dirty="0" err="1">
                <a:solidFill>
                  <a:schemeClr val="tx1"/>
                </a:solidFill>
                <a:cs typeface="Arial" panose="020B0604020202020204" pitchFamily="34" charset="0"/>
              </a:rPr>
              <a:t>чотирьох</a:t>
            </a:r>
            <a:r>
              <a:rPr lang="ru-RU" sz="3000" b="1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ru-RU" sz="3000" b="1" dirty="0" err="1">
                <a:solidFill>
                  <a:schemeClr val="tx1"/>
                </a:solidFill>
                <a:cs typeface="Arial" panose="020B0604020202020204" pitchFamily="34" charset="0"/>
              </a:rPr>
              <a:t>основних</a:t>
            </a:r>
            <a:r>
              <a:rPr lang="ru-RU" sz="3000" b="1" dirty="0">
                <a:solidFill>
                  <a:schemeClr val="tx1"/>
                </a:solidFill>
                <a:cs typeface="Arial" panose="020B0604020202020204" pitchFamily="34" charset="0"/>
              </a:rPr>
              <a:t>: </a:t>
            </a:r>
            <a:r>
              <a:rPr lang="ru-RU" sz="30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endParaRPr lang="ru-RU" sz="30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26064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xmlns="" val="120439286"/>
              </p:ext>
            </p:extLst>
          </p:nvPr>
        </p:nvGraphicFramePr>
        <p:xfrm>
          <a:off x="179512" y="2060848"/>
          <a:ext cx="8712968" cy="45208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09013" y="2852936"/>
            <a:ext cx="2160240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3446121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74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9144000" cy="26064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642910" y="1500174"/>
            <a:ext cx="8358214" cy="2862322"/>
          </a:xfrm>
          <a:prstGeom prst="rect">
            <a:avLst/>
          </a:prstGeom>
          <a:ln>
            <a:noFill/>
          </a:ln>
          <a:effectLst>
            <a:softEdge rad="317500"/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3000" b="1" dirty="0"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Окремим елементом регулювання </a:t>
            </a:r>
            <a:r>
              <a:rPr lang="uk-UA" sz="3000" b="1" dirty="0" smtClean="0"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є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sz="3000" b="1" dirty="0" smtClean="0"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  регулювання рівня доходів споживачів або рівня платоспроможного попиту населення, що є важливим стимулюючим заходом зростання рівня споживання ними продукції</a:t>
            </a:r>
            <a:endParaRPr lang="uk-UA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00496" y="3357562"/>
            <a:ext cx="4824536" cy="3316869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14346" y="1000108"/>
            <a:ext cx="1848611" cy="1848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8188252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428596" y="1142984"/>
            <a:ext cx="8429684" cy="4708981"/>
          </a:xfrm>
          <a:prstGeom prst="rect">
            <a:avLst/>
          </a:prstGeom>
          <a:ln>
            <a:noFill/>
            <a:headEnd/>
            <a:tailEnd/>
          </a:ln>
          <a:effectLst>
            <a:softEdge rad="317500"/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400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anose="020B0604020202020204" pitchFamily="34" charset="0"/>
              </a:rPr>
              <a:t>Таким чином, </a:t>
            </a:r>
            <a:r>
              <a:rPr kumimoji="0" lang="uk-UA" sz="3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anose="020B0604020202020204" pitchFamily="34" charset="0"/>
              </a:rPr>
              <a:t>для належного обґрунтування стратегії розвитку аграрного сектора важливим є попередній розрахунок можливих                       відхилень в процесі реалізації стратегії. </a:t>
            </a:r>
          </a:p>
          <a:p>
            <a:pPr marL="0" marR="0" lvl="0" indent="5400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3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anose="020B0604020202020204" pitchFamily="34" charset="0"/>
            </a:endParaRPr>
          </a:p>
          <a:p>
            <a:pPr marL="0" marR="0" lvl="0" indent="5400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anose="020B0604020202020204" pitchFamily="34" charset="0"/>
              </a:rPr>
              <a:t>По кожному з цих відхилень слід          попередньо підготувати відповідні інструменти регулювання на основі обґрунтування вартості реалізації та джерел виконання завдань і заходів стратегії.</a:t>
            </a:r>
            <a:endParaRPr kumimoji="0" lang="uk-UA" sz="3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26064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15206" y="2143116"/>
            <a:ext cx="1726792" cy="187156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0" y="7601"/>
            <a:ext cx="181523" cy="253047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8983369" y="0"/>
            <a:ext cx="181523" cy="253047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779956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63688" y="1785926"/>
            <a:ext cx="73803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Дякую</a:t>
            </a:r>
            <a:r>
              <a:rPr lang="ru-RU" sz="6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 за </a:t>
            </a:r>
            <a:r>
              <a:rPr lang="ru-RU" sz="66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увагу</a:t>
            </a:r>
            <a:r>
              <a:rPr lang="ru-RU" sz="6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!</a:t>
            </a:r>
            <a:endParaRPr lang="ru-RU" sz="6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21382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74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-13626" y="5164179"/>
            <a:ext cx="9163800" cy="1015663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indent="457200"/>
            <a:r>
              <a:rPr lang="uk-UA" sz="2800" dirty="0" smtClean="0">
                <a:latin typeface="Arial Narrow" panose="020B0606020202030204" pitchFamily="34" charset="0"/>
                <a:cs typeface="Times New Roman" pitchFamily="18" charset="0"/>
              </a:rPr>
              <a:t>При цьому </a:t>
            </a:r>
            <a:r>
              <a:rPr lang="uk-UA" sz="2800" b="1" dirty="0" smtClean="0">
                <a:latin typeface="Arial Narrow" panose="020B0606020202030204" pitchFamily="34" charset="0"/>
                <a:cs typeface="Times New Roman" pitchFamily="18" charset="0"/>
              </a:rPr>
              <a:t>ринкова трансформація кожної галузі має свою специфіку</a:t>
            </a:r>
            <a:r>
              <a:rPr lang="uk-UA" sz="3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uk-UA" sz="3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7158" y="1197956"/>
            <a:ext cx="6357982" cy="2400657"/>
          </a:xfrm>
          <a:prstGeom prst="rect">
            <a:avLst/>
          </a:prstGeom>
          <a:ln>
            <a:noFill/>
          </a:ln>
          <a:effectLst>
            <a:softEdge rad="317500"/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indent="457200"/>
            <a:r>
              <a:rPr lang="ru-RU" sz="3000" dirty="0">
                <a:solidFill>
                  <a:srgbClr val="000000"/>
                </a:solidFill>
              </a:rPr>
              <a:t>На </a:t>
            </a:r>
            <a:r>
              <a:rPr lang="ru-RU" sz="3000" dirty="0" err="1">
                <a:solidFill>
                  <a:srgbClr val="000000"/>
                </a:solidFill>
              </a:rPr>
              <a:t>сучасному</a:t>
            </a:r>
            <a:r>
              <a:rPr lang="ru-RU" sz="3000" dirty="0">
                <a:solidFill>
                  <a:srgbClr val="000000"/>
                </a:solidFill>
              </a:rPr>
              <a:t> </a:t>
            </a:r>
            <a:r>
              <a:rPr lang="ru-RU" sz="3000" dirty="0" err="1">
                <a:solidFill>
                  <a:srgbClr val="000000"/>
                </a:solidFill>
              </a:rPr>
              <a:t>етапі</a:t>
            </a:r>
            <a:r>
              <a:rPr lang="ru-RU" sz="3000" dirty="0">
                <a:solidFill>
                  <a:srgbClr val="000000"/>
                </a:solidFill>
              </a:rPr>
              <a:t> в </a:t>
            </a:r>
            <a:r>
              <a:rPr lang="ru-RU" sz="3000" dirty="0" err="1">
                <a:solidFill>
                  <a:srgbClr val="000000"/>
                </a:solidFill>
              </a:rPr>
              <a:t>економіці</a:t>
            </a:r>
            <a:r>
              <a:rPr lang="ru-RU" sz="3000" dirty="0">
                <a:solidFill>
                  <a:srgbClr val="000000"/>
                </a:solidFill>
              </a:rPr>
              <a:t> </a:t>
            </a:r>
            <a:r>
              <a:rPr lang="ru-RU" sz="3000" dirty="0" err="1">
                <a:solidFill>
                  <a:srgbClr val="000000"/>
                </a:solidFill>
              </a:rPr>
              <a:t>України</a:t>
            </a:r>
            <a:r>
              <a:rPr lang="ru-RU" sz="3000" dirty="0">
                <a:solidFill>
                  <a:srgbClr val="000000"/>
                </a:solidFill>
              </a:rPr>
              <a:t> </a:t>
            </a:r>
            <a:r>
              <a:rPr lang="ru-RU" sz="3000" dirty="0" err="1">
                <a:solidFill>
                  <a:srgbClr val="000000"/>
                </a:solidFill>
              </a:rPr>
              <a:t>продовжується</a:t>
            </a:r>
            <a:r>
              <a:rPr lang="ru-RU" sz="3000" dirty="0">
                <a:solidFill>
                  <a:srgbClr val="000000"/>
                </a:solidFill>
              </a:rPr>
              <a:t> </a:t>
            </a:r>
            <a:r>
              <a:rPr lang="ru-RU" sz="3000" b="1" dirty="0" err="1">
                <a:solidFill>
                  <a:srgbClr val="000000"/>
                </a:solidFill>
              </a:rPr>
              <a:t>здійснення</a:t>
            </a:r>
            <a:r>
              <a:rPr lang="ru-RU" sz="3000" b="1" dirty="0">
                <a:solidFill>
                  <a:srgbClr val="000000"/>
                </a:solidFill>
              </a:rPr>
              <a:t> </a:t>
            </a:r>
            <a:r>
              <a:rPr lang="ru-RU" sz="3000" b="1" dirty="0" err="1">
                <a:solidFill>
                  <a:srgbClr val="000000"/>
                </a:solidFill>
              </a:rPr>
              <a:t>ринкових</a:t>
            </a:r>
            <a:r>
              <a:rPr lang="ru-RU" sz="3000" b="1" dirty="0">
                <a:solidFill>
                  <a:srgbClr val="000000"/>
                </a:solidFill>
              </a:rPr>
              <a:t> реформ та </a:t>
            </a:r>
            <a:r>
              <a:rPr lang="ru-RU" sz="3000" b="1" dirty="0" err="1">
                <a:solidFill>
                  <a:srgbClr val="000000"/>
                </a:solidFill>
              </a:rPr>
              <a:t>приведення</a:t>
            </a:r>
            <a:r>
              <a:rPr lang="ru-RU" sz="3000" b="1" dirty="0">
                <a:solidFill>
                  <a:srgbClr val="000000"/>
                </a:solidFill>
              </a:rPr>
              <a:t> </a:t>
            </a:r>
            <a:r>
              <a:rPr lang="ru-RU" sz="3000" b="1" dirty="0" err="1">
                <a:solidFill>
                  <a:srgbClr val="000000"/>
                </a:solidFill>
              </a:rPr>
              <a:t>системи</a:t>
            </a:r>
            <a:r>
              <a:rPr lang="ru-RU" sz="3000" b="1" dirty="0">
                <a:solidFill>
                  <a:srgbClr val="000000"/>
                </a:solidFill>
              </a:rPr>
              <a:t> </a:t>
            </a:r>
            <a:r>
              <a:rPr lang="ru-RU" sz="3000" b="1" dirty="0" err="1">
                <a:solidFill>
                  <a:srgbClr val="000000"/>
                </a:solidFill>
              </a:rPr>
              <a:t>галузевої</a:t>
            </a:r>
            <a:r>
              <a:rPr lang="ru-RU" sz="3000" b="1" dirty="0">
                <a:solidFill>
                  <a:srgbClr val="000000"/>
                </a:solidFill>
              </a:rPr>
              <a:t> </a:t>
            </a:r>
            <a:r>
              <a:rPr lang="ru-RU" sz="3000" b="1" dirty="0" err="1">
                <a:solidFill>
                  <a:srgbClr val="000000"/>
                </a:solidFill>
              </a:rPr>
              <a:t>організації</a:t>
            </a:r>
            <a:r>
              <a:rPr lang="ru-RU" sz="3000" b="1" dirty="0">
                <a:solidFill>
                  <a:srgbClr val="000000"/>
                </a:solidFill>
              </a:rPr>
              <a:t> у </a:t>
            </a:r>
            <a:r>
              <a:rPr lang="ru-RU" sz="3000" b="1" dirty="0" err="1">
                <a:solidFill>
                  <a:srgbClr val="000000"/>
                </a:solidFill>
              </a:rPr>
              <a:t>відповідність</a:t>
            </a:r>
            <a:r>
              <a:rPr lang="ru-RU" sz="3000" b="1" dirty="0">
                <a:solidFill>
                  <a:srgbClr val="000000"/>
                </a:solidFill>
              </a:rPr>
              <a:t> до </a:t>
            </a:r>
            <a:r>
              <a:rPr lang="ru-RU" sz="3000" b="1" dirty="0" err="1">
                <a:solidFill>
                  <a:srgbClr val="000000"/>
                </a:solidFill>
              </a:rPr>
              <a:t>світових</a:t>
            </a:r>
            <a:r>
              <a:rPr lang="ru-RU" sz="3000" b="1" dirty="0">
                <a:solidFill>
                  <a:srgbClr val="000000"/>
                </a:solidFill>
              </a:rPr>
              <a:t> </a:t>
            </a:r>
            <a:r>
              <a:rPr lang="ru-RU" sz="3000" b="1" dirty="0" err="1">
                <a:solidFill>
                  <a:srgbClr val="000000"/>
                </a:solidFill>
              </a:rPr>
              <a:t>вимог</a:t>
            </a:r>
            <a:r>
              <a:rPr lang="ru-RU" sz="3000" b="1" dirty="0">
                <a:solidFill>
                  <a:srgbClr val="000000"/>
                </a:solidFill>
              </a:rPr>
              <a:t>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57884" y="2428868"/>
            <a:ext cx="3053457" cy="3050746"/>
          </a:xfrm>
          <a:prstGeom prst="rect">
            <a:avLst/>
          </a:prstGeom>
          <a:effectLst>
            <a:reflection blurRad="1041400" stA="34000" endPos="24000" dir="5400000" sy="-100000" algn="bl" rotWithShape="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0" y="0"/>
            <a:ext cx="9144000" cy="26064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1082276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74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983723" y="2780928"/>
            <a:ext cx="216024" cy="3961170"/>
          </a:xfrm>
          <a:prstGeom prst="rect">
            <a:avLst/>
          </a:prstGeom>
          <a:solidFill>
            <a:srgbClr val="969696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189246" y="2780928"/>
            <a:ext cx="216024" cy="3955407"/>
          </a:xfrm>
          <a:prstGeom prst="rect">
            <a:avLst/>
          </a:prstGeom>
          <a:solidFill>
            <a:srgbClr val="969696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468560" y="4604588"/>
            <a:ext cx="9937104" cy="2351176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51520" y="1714488"/>
            <a:ext cx="8535322" cy="121045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000" b="1" dirty="0" err="1" smtClean="0"/>
              <a:t>Погодних</a:t>
            </a:r>
            <a:r>
              <a:rPr lang="ru-RU" sz="3000" b="1" dirty="0" smtClean="0"/>
              <a:t> умов</a:t>
            </a:r>
            <a:r>
              <a:rPr lang="ru-RU" sz="3000" dirty="0" smtClean="0"/>
              <a:t> - </a:t>
            </a:r>
            <a:r>
              <a:rPr lang="ru-RU" sz="3000" dirty="0" err="1" smtClean="0"/>
              <a:t>розподілу</a:t>
            </a:r>
            <a:r>
              <a:rPr lang="ru-RU" sz="3000" dirty="0" smtClean="0"/>
              <a:t> </a:t>
            </a:r>
            <a:r>
              <a:rPr lang="ru-RU" sz="3000" dirty="0"/>
              <a:t>тепла та </a:t>
            </a:r>
            <a:r>
              <a:rPr lang="ru-RU" sz="3000" dirty="0" err="1"/>
              <a:t>вологи</a:t>
            </a:r>
            <a:r>
              <a:rPr lang="ru-RU" sz="3000" dirty="0"/>
              <a:t> </a:t>
            </a:r>
            <a:r>
              <a:rPr lang="ru-RU" sz="3000" dirty="0" err="1"/>
              <a:t>протягом</a:t>
            </a:r>
            <a:r>
              <a:rPr lang="ru-RU" sz="3000" dirty="0"/>
              <a:t> </a:t>
            </a:r>
            <a:r>
              <a:rPr lang="ru-RU" sz="3000" dirty="0" err="1"/>
              <a:t>вегетаційного</a:t>
            </a:r>
            <a:r>
              <a:rPr lang="ru-RU" sz="3000" dirty="0"/>
              <a:t> </a:t>
            </a:r>
            <a:r>
              <a:rPr lang="ru-RU" sz="3000" dirty="0" err="1" smtClean="0"/>
              <a:t>періоду</a:t>
            </a:r>
            <a:endParaRPr lang="ru-RU" sz="30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0"/>
            <a:ext cx="9144000" cy="26064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251520" y="404664"/>
            <a:ext cx="8424936" cy="102407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 err="1">
                <a:latin typeface="Arial Narrow" panose="020B0606020202030204" pitchFamily="34" charset="0"/>
              </a:rPr>
              <a:t>Особливість</a:t>
            </a:r>
            <a:r>
              <a:rPr lang="ru-RU" sz="3000" b="1" dirty="0">
                <a:latin typeface="Arial Narrow" panose="020B0606020202030204" pitchFamily="34" charset="0"/>
              </a:rPr>
              <a:t> </a:t>
            </a:r>
            <a:r>
              <a:rPr lang="ru-RU" sz="3000" b="1" dirty="0" err="1">
                <a:latin typeface="Arial Narrow" panose="020B0606020202030204" pitchFamily="34" charset="0"/>
              </a:rPr>
              <a:t>сільського</a:t>
            </a:r>
            <a:r>
              <a:rPr lang="ru-RU" sz="3000" b="1" dirty="0">
                <a:latin typeface="Arial Narrow" panose="020B0606020202030204" pitchFamily="34" charset="0"/>
              </a:rPr>
              <a:t> </a:t>
            </a:r>
            <a:r>
              <a:rPr lang="ru-RU" sz="3000" b="1" dirty="0" err="1">
                <a:latin typeface="Arial Narrow" panose="020B0606020202030204" pitchFamily="34" charset="0"/>
              </a:rPr>
              <a:t>господарства</a:t>
            </a:r>
            <a:r>
              <a:rPr lang="ru-RU" sz="3000" b="1" dirty="0">
                <a:latin typeface="Arial Narrow" panose="020B0606020202030204" pitchFamily="34" charset="0"/>
              </a:rPr>
              <a:t> </a:t>
            </a:r>
            <a:r>
              <a:rPr lang="ru-RU" sz="3000" dirty="0" err="1">
                <a:latin typeface="Arial Narrow" panose="020B0606020202030204" pitchFamily="34" charset="0"/>
              </a:rPr>
              <a:t>полягає</a:t>
            </a:r>
            <a:r>
              <a:rPr lang="ru-RU" sz="3000" dirty="0">
                <a:latin typeface="Arial Narrow" panose="020B0606020202030204" pitchFamily="34" charset="0"/>
              </a:rPr>
              <a:t> у </a:t>
            </a:r>
            <a:r>
              <a:rPr lang="ru-RU" sz="3000" dirty="0" err="1">
                <a:latin typeface="Arial Narrow" panose="020B0606020202030204" pitchFamily="34" charset="0"/>
              </a:rPr>
              <a:t>його</a:t>
            </a:r>
            <a:r>
              <a:rPr lang="ru-RU" sz="3000" dirty="0">
                <a:latin typeface="Arial Narrow" panose="020B0606020202030204" pitchFamily="34" charset="0"/>
              </a:rPr>
              <a:t> </a:t>
            </a:r>
            <a:r>
              <a:rPr lang="ru-RU" sz="3000" dirty="0" err="1">
                <a:latin typeface="Arial Narrow" panose="020B0606020202030204" pitchFamily="34" charset="0"/>
              </a:rPr>
              <a:t>залежності</a:t>
            </a:r>
            <a:r>
              <a:rPr lang="ru-RU" sz="3000" dirty="0">
                <a:latin typeface="Arial Narrow" panose="020B0606020202030204" pitchFamily="34" charset="0"/>
              </a:rPr>
              <a:t> </a:t>
            </a:r>
            <a:r>
              <a:rPr lang="ru-RU" sz="3000" dirty="0" err="1">
                <a:latin typeface="Arial Narrow" panose="020B0606020202030204" pitchFamily="34" charset="0"/>
              </a:rPr>
              <a:t>від</a:t>
            </a:r>
            <a:r>
              <a:rPr lang="ru-RU" sz="3000" dirty="0">
                <a:latin typeface="Arial Narrow" panose="020B0606020202030204" pitchFamily="34" charset="0"/>
              </a:rPr>
              <a:t> </a:t>
            </a:r>
            <a:r>
              <a:rPr lang="ru-RU" sz="3000" dirty="0" err="1">
                <a:latin typeface="Arial Narrow" panose="020B0606020202030204" pitchFamily="34" charset="0"/>
              </a:rPr>
              <a:t>впливу</a:t>
            </a:r>
            <a:r>
              <a:rPr lang="ru-RU" sz="3000" dirty="0">
                <a:latin typeface="Arial Narrow" panose="020B0606020202030204" pitchFamily="34" charset="0"/>
              </a:rPr>
              <a:t> </a:t>
            </a:r>
            <a:r>
              <a:rPr lang="ru-RU" sz="3000" dirty="0" err="1">
                <a:latin typeface="Arial Narrow" panose="020B0606020202030204" pitchFamily="34" charset="0"/>
              </a:rPr>
              <a:t>зовнішніх</a:t>
            </a:r>
            <a:r>
              <a:rPr lang="ru-RU" sz="3000" dirty="0">
                <a:latin typeface="Arial Narrow" panose="020B0606020202030204" pitchFamily="34" charset="0"/>
              </a:rPr>
              <a:t> </a:t>
            </a:r>
            <a:r>
              <a:rPr lang="ru-RU" sz="3000" dirty="0" err="1" smtClean="0">
                <a:latin typeface="Arial Narrow" panose="020B0606020202030204" pitchFamily="34" charset="0"/>
              </a:rPr>
              <a:t>факторів</a:t>
            </a:r>
            <a:r>
              <a:rPr lang="ru-RU" sz="3000" dirty="0" smtClean="0">
                <a:latin typeface="Arial Narrow" panose="020B0606020202030204" pitchFamily="34" charset="0"/>
              </a:rPr>
              <a:t>: </a:t>
            </a:r>
            <a:endParaRPr lang="ru-RU" sz="3000" dirty="0">
              <a:latin typeface="Arial Narrow" panose="020B060602020203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12670" y="3286124"/>
            <a:ext cx="8545610" cy="185738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000" b="1" dirty="0" err="1" smtClean="0"/>
              <a:t>Ринкових</a:t>
            </a:r>
            <a:r>
              <a:rPr lang="ru-RU" sz="3000" b="1" dirty="0" smtClean="0"/>
              <a:t> умов</a:t>
            </a:r>
            <a:r>
              <a:rPr lang="ru-RU" sz="3000" dirty="0" smtClean="0"/>
              <a:t> - </a:t>
            </a:r>
            <a:r>
              <a:rPr lang="ru-RU" sz="3000" dirty="0" err="1" smtClean="0"/>
              <a:t>впливу</a:t>
            </a:r>
            <a:r>
              <a:rPr lang="ru-RU" sz="3000" dirty="0" smtClean="0"/>
              <a:t> </a:t>
            </a:r>
            <a:r>
              <a:rPr lang="ru-RU" sz="3000" dirty="0" err="1"/>
              <a:t>кон’юнктури</a:t>
            </a:r>
            <a:r>
              <a:rPr lang="ru-RU" sz="3000" dirty="0"/>
              <a:t> ринку через </a:t>
            </a:r>
            <a:r>
              <a:rPr lang="ru-RU" sz="3000" dirty="0" err="1"/>
              <a:t>ціни</a:t>
            </a:r>
            <a:r>
              <a:rPr lang="ru-RU" sz="3000" dirty="0"/>
              <a:t> на </a:t>
            </a:r>
            <a:r>
              <a:rPr lang="ru-RU" sz="3000" dirty="0" err="1"/>
              <a:t>сільськогосподарську</a:t>
            </a:r>
            <a:r>
              <a:rPr lang="ru-RU" sz="3000" dirty="0"/>
              <a:t> </a:t>
            </a:r>
            <a:r>
              <a:rPr lang="ru-RU" sz="3000" dirty="0" err="1"/>
              <a:t>продукцію</a:t>
            </a:r>
            <a:r>
              <a:rPr lang="ru-RU" sz="3000" dirty="0"/>
              <a:t> </a:t>
            </a:r>
            <a:r>
              <a:rPr lang="ru-RU" sz="3000" dirty="0" err="1"/>
              <a:t>і</a:t>
            </a:r>
            <a:r>
              <a:rPr lang="ru-RU" sz="3000" dirty="0"/>
              <a:t> </a:t>
            </a:r>
            <a:r>
              <a:rPr lang="ru-RU" sz="3000" dirty="0" smtClean="0"/>
              <a:t>                           </a:t>
            </a:r>
            <a:r>
              <a:rPr lang="ru-RU" sz="3000" dirty="0" err="1" smtClean="0"/>
              <a:t>ресурси</a:t>
            </a:r>
            <a:r>
              <a:rPr lang="ru-RU" sz="3000" dirty="0" smtClean="0"/>
              <a:t> для </a:t>
            </a:r>
            <a:r>
              <a:rPr lang="ru-RU" sz="3000" dirty="0" err="1" smtClean="0"/>
              <a:t>виробництва</a:t>
            </a:r>
            <a:r>
              <a:rPr lang="ru-RU" sz="3000" dirty="0" smtClean="0"/>
              <a:t> </a:t>
            </a:r>
            <a:r>
              <a:rPr lang="ru-RU" sz="3000" dirty="0" err="1"/>
              <a:t>продуктів</a:t>
            </a:r>
            <a:r>
              <a:rPr lang="ru-RU" sz="3000" dirty="0"/>
              <a:t> </a:t>
            </a:r>
            <a:r>
              <a:rPr lang="ru-RU" sz="3000" dirty="0" err="1" smtClean="0"/>
              <a:t>харчування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xmlns="" val="238596405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500034" y="1016626"/>
            <a:ext cx="6858048" cy="240065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itchFamily="18" charset="0"/>
                <a:cs typeface="Times New Roman" pitchFamily="18" charset="0"/>
              </a:rPr>
              <a:t>     В поточний період часу слід здійснити заходи з </a:t>
            </a:r>
            <a:r>
              <a:rPr kumimoji="0" lang="uk-UA" sz="3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itchFamily="18" charset="0"/>
                <a:cs typeface="Times New Roman" pitchFamily="18" charset="0"/>
              </a:rPr>
              <a:t>адаптації якості продукції до світових вимог</a:t>
            </a:r>
            <a:r>
              <a:rPr kumimoji="0" lang="uk-UA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itchFamily="18" charset="0"/>
                <a:cs typeface="Times New Roman" pitchFamily="18" charset="0"/>
              </a:rPr>
              <a:t> як для здійснення експорту </a:t>
            </a:r>
            <a:r>
              <a:rPr lang="uk-UA" sz="3000" dirty="0" smtClean="0">
                <a:latin typeface="Arial Narrow" panose="020B0606020202030204" pitchFamily="34" charset="0"/>
                <a:ea typeface="Times New Roman" pitchFamily="18" charset="0"/>
                <a:cs typeface="Times New Roman" pitchFamily="18" charset="0"/>
              </a:rPr>
              <a:t>продукції, так і для протистояння конкуренції на внутрішньому ринку. </a:t>
            </a:r>
            <a:endParaRPr kumimoji="0" lang="uk-UA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anose="020B0606020202030204" pitchFamily="34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642910" y="4214818"/>
            <a:ext cx="7858180" cy="2400657"/>
          </a:xfrm>
          <a:prstGeom prst="rect">
            <a:avLst/>
          </a:prstGeom>
          <a:ln>
            <a:noFill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Важливим напрямом підвищення конкурентоспроможності продукції галузі є опанування організаційного порядку взаємодії на основі використання гнучких інтеграційних схем вітчизняними виробниками</a:t>
            </a:r>
            <a:endParaRPr kumimoji="0" lang="uk-UA" sz="3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0"/>
            <a:ext cx="9144000" cy="26064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28596" y="4214818"/>
            <a:ext cx="216024" cy="2357454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501090" y="4214818"/>
            <a:ext cx="214314" cy="2357454"/>
          </a:xfrm>
          <a:prstGeom prst="round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42908" y="428604"/>
            <a:ext cx="2357422" cy="1426449"/>
          </a:xfrm>
          <a:prstGeom prst="rect">
            <a:avLst/>
          </a:prstGeom>
          <a:effectLst>
            <a:innerShdw blurRad="63500" dist="50800" dir="8100000">
              <a:prstClr val="black">
                <a:alpha val="50000"/>
              </a:prstClr>
            </a:innerShdw>
          </a:effectLst>
        </p:spPr>
      </p:pic>
      <p:pic>
        <p:nvPicPr>
          <p:cNvPr id="1026" name="Picture 2" descr="C:\Documents and Settings\Admin\Рабочий стол\Люжина з медаллю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58082" y="1571612"/>
            <a:ext cx="1512887" cy="22145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92658895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508" y="36835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14282" y="1071546"/>
            <a:ext cx="8643998" cy="4201150"/>
          </a:xfrm>
          <a:prstGeom prst="rect">
            <a:avLst/>
          </a:prstGeom>
          <a:ln>
            <a:noFill/>
          </a:ln>
          <a:effectLst>
            <a:softEdge rad="317500"/>
          </a:effectLst>
          <a:scene3d>
            <a:camera prst="perspectiveBelow"/>
            <a:lightRig rig="threePt" dir="t"/>
          </a:scene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08000" tIns="0">
            <a:spAutoFit/>
          </a:bodyPr>
          <a:lstStyle/>
          <a:p>
            <a:pPr indent="457200"/>
            <a:r>
              <a:rPr lang="uk-UA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Основними цілями здійснення ринкових реформ в аграрному секторі </a:t>
            </a:r>
            <a:r>
              <a:rPr lang="uk-UA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є </a:t>
            </a:r>
            <a:r>
              <a:rPr lang="uk-UA" sz="3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забезпечення продовольчої безпеки </a:t>
            </a:r>
            <a:r>
              <a:rPr lang="uk-UA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населення в основних продуктах харчування та </a:t>
            </a:r>
            <a:r>
              <a:rPr lang="uk-UA" sz="3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належного рівня конкурентоспроможності продукції </a:t>
            </a:r>
            <a:r>
              <a:rPr lang="uk-UA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галузі на внутрішньому та світових ринках.                          Світовою практикою доведено доцільність досягнення цілей на основі                         стратегічного підходу. 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0"/>
            <a:ext cx="9144000" cy="26064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57686" y="4357694"/>
            <a:ext cx="4357718" cy="2178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9755517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9483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00298" y="2928934"/>
            <a:ext cx="3428992" cy="70788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4000" b="1" i="1" dirty="0" smtClean="0">
                <a:latin typeface="Georgia" pitchFamily="18" charset="0"/>
                <a:cs typeface="Arial" panose="020B0604020202020204" pitchFamily="34" charset="0"/>
              </a:rPr>
              <a:t>СТРАТЕГІЯ</a:t>
            </a:r>
            <a:endParaRPr lang="ru-RU" sz="4000" b="1" i="1" dirty="0">
              <a:latin typeface="Georgia" pitchFamily="18" charset="0"/>
              <a:cs typeface="Arial" panose="020B0604020202020204" pitchFamily="34" charset="0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285720" y="260648"/>
            <a:ext cx="3387446" cy="2143140"/>
          </a:xfrm>
          <a:prstGeom prst="rightArrow">
            <a:avLst>
              <a:gd name="adj1" fmla="val 50000"/>
              <a:gd name="adj2" fmla="val 27542"/>
            </a:avLst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2844" y="2428868"/>
            <a:ext cx="2437481" cy="182925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9144000" cy="26064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855164"/>
            <a:ext cx="2612426" cy="954107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lvl="0" algn="ctr"/>
            <a:r>
              <a:rPr lang="uk-UA" sz="28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спрощеній інтерпретації </a:t>
            </a:r>
            <a:endParaRPr lang="ru-RU" sz="28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285720" y="4370400"/>
            <a:ext cx="3469682" cy="2071702"/>
          </a:xfrm>
          <a:prstGeom prst="rightArrow">
            <a:avLst>
              <a:gd name="adj1" fmla="val 50000"/>
              <a:gd name="adj2" fmla="val 30019"/>
            </a:avLst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4928733"/>
            <a:ext cx="2684434" cy="954107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lvl="0" algn="ctr"/>
            <a:r>
              <a:rPr lang="uk-UA" sz="2800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широкому розумінні </a:t>
            </a:r>
            <a:endParaRPr lang="ru-RU" sz="28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857620" y="714356"/>
            <a:ext cx="3951320" cy="1384995"/>
          </a:xfrm>
          <a:prstGeom prst="rect">
            <a:avLst/>
          </a:prstGeom>
          <a:effectLst>
            <a:softEdge rad="317500"/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800" b="1" dirty="0">
                <a:latin typeface="Arial" panose="020B0604020202020204" pitchFamily="34" charset="0"/>
                <a:cs typeface="Arial" panose="020B0604020202020204" pitchFamily="34" charset="0"/>
              </a:rPr>
              <a:t>є</a:t>
            </a:r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узагальненим планом з досягнення визначених цілей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851920" y="4437112"/>
            <a:ext cx="5373221" cy="2246769"/>
          </a:xfrm>
          <a:prstGeom prst="rect">
            <a:avLst/>
          </a:prstGeom>
          <a:ln>
            <a:noFill/>
          </a:ln>
          <a:effectLst>
            <a:softEdge rad="317500"/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є комплексом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завдань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заходів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спрямованих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досягнення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цілей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по переходу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від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поточного стану до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бажаного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5971596" y="2092766"/>
            <a:ext cx="3096344" cy="2709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8224894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6835"/>
            <a:ext cx="9144000" cy="6858000"/>
          </a:xfrm>
          <a:prstGeom prst="rect">
            <a:avLst/>
          </a:prstGeom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214414" y="1230940"/>
            <a:ext cx="6572296" cy="3785652"/>
          </a:xfrm>
          <a:prstGeom prst="rect">
            <a:avLst/>
          </a:prstGeom>
          <a:ln>
            <a:noFill/>
            <a:headEnd/>
            <a:tailEnd/>
          </a:ln>
          <a:effectLst>
            <a:softEdge rad="317500"/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Реалізація будь-якої стратегії супроводжується відхиленнями, що виникають внаслідок зміни впливу факторів навколишнього середовища. </a:t>
            </a:r>
          </a:p>
          <a:p>
            <a:pPr marL="0" marR="0" lvl="0" indent="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Для виправлення відхилень важливим є формування системи регулювання.</a:t>
            </a:r>
            <a:endParaRPr kumimoji="0" lang="uk-UA" sz="3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72132" y="4714884"/>
            <a:ext cx="2483768" cy="1862826"/>
          </a:xfrm>
          <a:prstGeom prst="rect">
            <a:avLst/>
          </a:prstGeom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2844" y="214290"/>
            <a:ext cx="1602029" cy="2002033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9144000" cy="26064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004781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74" y="0"/>
            <a:ext cx="9144000" cy="6858000"/>
          </a:xfrm>
          <a:prstGeom prst="rect">
            <a:avLst/>
          </a:prstGeom>
        </p:spPr>
      </p:pic>
      <p:sp>
        <p:nvSpPr>
          <p:cNvPr id="2" name="Выноска со стрелкой вниз 1"/>
          <p:cNvSpPr/>
          <p:nvPr/>
        </p:nvSpPr>
        <p:spPr>
          <a:xfrm>
            <a:off x="714348" y="285728"/>
            <a:ext cx="7715304" cy="1643050"/>
          </a:xfrm>
          <a:prstGeom prst="downArrowCallou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000" b="1" dirty="0" smtClean="0">
                <a:cs typeface="Times New Roman" pitchFamily="18" charset="0"/>
              </a:rPr>
              <a:t>Причини, що обумовлюють необхідність державного втручання в економіку:</a:t>
            </a:r>
            <a:endParaRPr lang="uk-UA" sz="3000" b="1" dirty="0">
              <a:cs typeface="Times New Roman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1803083782"/>
              </p:ext>
            </p:extLst>
          </p:nvPr>
        </p:nvGraphicFramePr>
        <p:xfrm>
          <a:off x="357158" y="1928802"/>
          <a:ext cx="8358246" cy="47069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2779956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74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857356" y="1571612"/>
            <a:ext cx="6696744" cy="3785652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  <a:scene3d>
              <a:camera prst="perspectiveBelow" fov="1200000"/>
              <a:lightRig rig="threePt" dir="t"/>
            </a:scene3d>
          </a:bodyPr>
          <a:lstStyle/>
          <a:p>
            <a:pPr marL="360000" indent="540000"/>
            <a:r>
              <a:rPr lang="uk-UA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В довготерміновому періоді  відбувається зменшення частки              продукції галузей сільського господарства у валовому внутрішньому продукті та збільшення частки підтримки виробництва продуктів харчування.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ятиугольник 1"/>
          <p:cNvSpPr/>
          <p:nvPr/>
        </p:nvSpPr>
        <p:spPr>
          <a:xfrm>
            <a:off x="69464" y="371097"/>
            <a:ext cx="3206391" cy="1643074"/>
          </a:xfrm>
          <a:prstGeom prst="homePlate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Відзначається така особливість</a:t>
            </a:r>
            <a:r>
              <a:rPr lang="uk-UA" sz="280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26064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51520" y="5373216"/>
            <a:ext cx="8532440" cy="1384995"/>
          </a:xfrm>
          <a:prstGeom prst="rect">
            <a:avLst/>
          </a:prstGeom>
          <a:solidFill>
            <a:srgbClr val="000000">
              <a:alpha val="5882"/>
            </a:srgbClr>
          </a:solidFill>
        </p:spPr>
        <p:txBody>
          <a:bodyPr wrap="square" rtlCol="0">
            <a:spAutoFit/>
          </a:bodyPr>
          <a:lstStyle/>
          <a:p>
            <a:pPr indent="1080000"/>
            <a:r>
              <a:rPr lang="ru-RU" sz="2800" b="1" dirty="0"/>
              <a:t>У </a:t>
            </a:r>
            <a:r>
              <a:rPr lang="ru-RU" sz="2800" b="1" dirty="0" err="1"/>
              <a:t>світі</a:t>
            </a:r>
            <a:r>
              <a:rPr lang="ru-RU" sz="2800" b="1" dirty="0"/>
              <a:t> у </a:t>
            </a:r>
            <a:r>
              <a:rPr lang="ru-RU" sz="2800" b="1" dirty="0" err="1"/>
              <a:t>кінці</a:t>
            </a:r>
            <a:r>
              <a:rPr lang="ru-RU" sz="2800" b="1" dirty="0"/>
              <a:t> </a:t>
            </a:r>
            <a:r>
              <a:rPr lang="ru-RU" sz="2800" b="1" dirty="0" err="1"/>
              <a:t>минулого</a:t>
            </a:r>
            <a:r>
              <a:rPr lang="ru-RU" sz="2800" b="1" dirty="0"/>
              <a:t> </a:t>
            </a:r>
            <a:r>
              <a:rPr lang="ru-RU" sz="2800" b="1" dirty="0" err="1"/>
              <a:t>століття</a:t>
            </a:r>
            <a:r>
              <a:rPr lang="ru-RU" sz="2800" b="1" dirty="0"/>
              <a:t> </a:t>
            </a:r>
            <a:r>
              <a:rPr lang="ru-RU" sz="2800" b="1" dirty="0" err="1"/>
              <a:t>підтримка</a:t>
            </a:r>
            <a:r>
              <a:rPr lang="ru-RU" sz="2800" b="1" dirty="0"/>
              <a:t> </a:t>
            </a:r>
            <a:r>
              <a:rPr lang="ru-RU" sz="2800" b="1" dirty="0" err="1"/>
              <a:t>сільського</a:t>
            </a:r>
            <a:r>
              <a:rPr lang="ru-RU" sz="2800" b="1" dirty="0"/>
              <a:t> </a:t>
            </a:r>
            <a:r>
              <a:rPr lang="ru-RU" sz="2800" b="1" dirty="0" err="1"/>
              <a:t>господарства</a:t>
            </a:r>
            <a:r>
              <a:rPr lang="ru-RU" sz="2800" b="1" dirty="0"/>
              <a:t> обходилась </a:t>
            </a:r>
            <a:r>
              <a:rPr lang="ru-RU" sz="2800" b="1" dirty="0" err="1"/>
              <a:t>платникам</a:t>
            </a:r>
            <a:r>
              <a:rPr lang="ru-RU" sz="2800" b="1" dirty="0"/>
              <a:t> </a:t>
            </a:r>
            <a:r>
              <a:rPr lang="ru-RU" sz="2800" b="1" dirty="0" err="1"/>
              <a:t>податків</a:t>
            </a:r>
            <a:r>
              <a:rPr lang="ru-RU" sz="2800" b="1" dirty="0"/>
              <a:t> та </a:t>
            </a:r>
            <a:r>
              <a:rPr lang="ru-RU" sz="2800" b="1" dirty="0" err="1"/>
              <a:t>споживачам</a:t>
            </a:r>
            <a:r>
              <a:rPr lang="ru-RU" sz="2800" b="1" dirty="0"/>
              <a:t> у суму </a:t>
            </a:r>
            <a:r>
              <a:rPr lang="ru-RU" sz="2800" b="1" dirty="0" err="1"/>
              <a:t>понад</a:t>
            </a:r>
            <a:r>
              <a:rPr lang="ru-RU" sz="2800" b="1" dirty="0"/>
              <a:t> 350 млрд. </a:t>
            </a:r>
            <a:r>
              <a:rPr lang="ru-RU" sz="2800" b="1" dirty="0" smtClean="0"/>
              <a:t>дол.</a:t>
            </a:r>
            <a:endParaRPr lang="ru-RU" sz="28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815" y="4840181"/>
            <a:ext cx="1230141" cy="106607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15206" y="2643182"/>
            <a:ext cx="1655044" cy="256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779956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ature-02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2620</TotalTime>
  <Words>499</Words>
  <Application>Microsoft Office PowerPoint</Application>
  <PresentationFormat>Экран (4:3)</PresentationFormat>
  <Paragraphs>55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nature-02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Олег</dc:creator>
  <cp:lastModifiedBy>Admin</cp:lastModifiedBy>
  <cp:revision>136</cp:revision>
  <dcterms:created xsi:type="dcterms:W3CDTF">2012-07-31T15:45:01Z</dcterms:created>
  <dcterms:modified xsi:type="dcterms:W3CDTF">2016-04-13T17:55:01Z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303400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D5.0.3</vt:lpwstr>
  </property>
</Properties>
</file>